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94" r:id="rId2"/>
    <p:sldId id="296" r:id="rId3"/>
    <p:sldId id="303" r:id="rId4"/>
    <p:sldId id="304" r:id="rId5"/>
    <p:sldId id="305" r:id="rId6"/>
    <p:sldId id="306" r:id="rId7"/>
    <p:sldId id="307" r:id="rId8"/>
    <p:sldId id="297" r:id="rId9"/>
    <p:sldId id="311" r:id="rId10"/>
    <p:sldId id="312" r:id="rId11"/>
    <p:sldId id="308" r:id="rId12"/>
    <p:sldId id="309" r:id="rId13"/>
    <p:sldId id="310" r:id="rId14"/>
  </p:sldIdLst>
  <p:sldSz cx="9144000" cy="6858000" type="screen4x3"/>
  <p:notesSz cx="68580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2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254.5\iepcbc_datos\presupuestos\2016\CONTROLES%202016\AVANCES%20TRIMESTRALES\MARZO%20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title>
      <c:tx>
        <c:rich>
          <a:bodyPr/>
          <a:lstStyle/>
          <a:p>
            <a:pPr>
              <a:defRPr/>
            </a:pPr>
            <a:r>
              <a:rPr lang="es-MX"/>
              <a:t>PRESUPUESTO</a:t>
            </a:r>
            <a:r>
              <a:rPr lang="es-MX" baseline="0"/>
              <a:t> EGRESOS 2016</a:t>
            </a:r>
            <a:endParaRPr lang="es-MX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Pt>
            <c:idx val="0"/>
            <c:explosion val="8"/>
          </c:dPt>
          <c:dPt>
            <c:idx val="1"/>
            <c:explosion val="4"/>
          </c:dPt>
          <c:dPt>
            <c:idx val="2"/>
            <c:explosion val="5"/>
          </c:dPt>
          <c:dPt>
            <c:idx val="3"/>
            <c:explosion val="7"/>
          </c:dPt>
          <c:dPt>
            <c:idx val="4"/>
            <c:explosion val="8"/>
          </c:dPt>
          <c:dLbls>
            <c:dLbl>
              <c:idx val="0"/>
              <c:layout>
                <c:manualLayout>
                  <c:x val="0.13104480361007506"/>
                  <c:y val="-8.3854758796861988E-3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2.8533245844269552E-2"/>
                  <c:y val="7.5348133566637499E-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8.5195561081180815E-2"/>
                  <c:y val="0.14232178196976714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-0.15689082285766942"/>
                  <c:y val="7.3521411427849695E-2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Hoja1!$A$2:$A$6</c:f>
              <c:strCache>
                <c:ptCount val="5"/>
                <c:pt idx="0">
                  <c:v>SERVICIOS PERSONALES</c:v>
                </c:pt>
                <c:pt idx="1">
                  <c:v>MATERIALES Y SUMINISTROS</c:v>
                </c:pt>
                <c:pt idx="2">
                  <c:v>SERVICIOS GENERALES</c:v>
                </c:pt>
                <c:pt idx="3">
                  <c:v>APOYOS A PARTIDOS POLÍTICOS </c:v>
                </c:pt>
                <c:pt idx="4">
                  <c:v>BIENES MUEBLES E INMUEBLES</c:v>
                </c:pt>
              </c:strCache>
            </c:strRef>
          </c:cat>
          <c:val>
            <c:numRef>
              <c:f>Hoja1!$B$2:$B$6</c:f>
              <c:numCache>
                <c:formatCode>#,##0.00</c:formatCode>
                <c:ptCount val="5"/>
                <c:pt idx="0" formatCode="&quot;$&quot;#,##0.00;[Red]\-&quot;$&quot;#,##0.00">
                  <c:v>38245320.359999999</c:v>
                </c:pt>
                <c:pt idx="1">
                  <c:v>57671995.68</c:v>
                </c:pt>
                <c:pt idx="2">
                  <c:v>55735229.810000002</c:v>
                </c:pt>
                <c:pt idx="3">
                  <c:v>30074162.670000009</c:v>
                </c:pt>
                <c:pt idx="4">
                  <c:v>5617495.4800000004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v>PRESUPUESTO EJERCIDO AL PRIMER TRIMESTRE 2016</c:v>
          </c:tx>
          <c:explosion val="6"/>
          <c:dLbls>
            <c:dLbl>
              <c:idx val="0"/>
              <c:layout>
                <c:manualLayout>
                  <c:x val="-0.1028131019378709"/>
                  <c:y val="-0.1929600131492321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SERVICIOS PERSONALES 44%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1.5421390119078541E-2"/>
                  <c:y val="2.4537406223668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MATERIALES Y SUMINISTROS 2%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2.9859306096347765E-2"/>
                  <c:y val="7.668503886519237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SERVICIOS GENERALES 18%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7.876386059614374E-4"/>
                  <c:y val="-0.1395450961763370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APOYOS</a:t>
                    </a:r>
                    <a:r>
                      <a:rPr lang="en-US" baseline="0" dirty="0" smtClean="0"/>
                      <a:t> A PARTIDOS POLITICOS 31%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6.835399810558343E-2"/>
                  <c:y val="2.3871848915944574E-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BIENES MUEBLES E INMUEBLES %5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('PROGRAMA 1-MARZO'!$B$108,'PROGRAMA 1-MARZO'!$B$109,'PROGRAMA 1-MARZO'!$B$110,'PROGRAMA 1-MARZO'!$B$111,'PROGRAMA 1-MARZO'!$B$112)</c:f>
              <c:strCache>
                <c:ptCount val="5"/>
                <c:pt idx="0">
                  <c:v>SERVICIOS PERSONALES</c:v>
                </c:pt>
                <c:pt idx="1">
                  <c:v>MATERIALES Y SUMINISTROS</c:v>
                </c:pt>
                <c:pt idx="2">
                  <c:v>SERVICIOS GENERALES</c:v>
                </c:pt>
                <c:pt idx="3">
                  <c:v>APOYOS A PARTIDOS POLITICOS</c:v>
                </c:pt>
                <c:pt idx="4">
                  <c:v>BIENES MUEBLES E INMUEBLES</c:v>
                </c:pt>
              </c:strCache>
            </c:strRef>
          </c:cat>
          <c:val>
            <c:numRef>
              <c:f>('PROGRAMA 1-MARZO'!$D$19,'PROGRAMA 1-MARZO'!$D$43,'PROGRAMA 1-MARZO'!$D$87,'PROGRAMA 1-MARZO'!$D$89,'PROGRAMA 1-MARZO'!$D$97)</c:f>
              <c:numCache>
                <c:formatCode>_-* #,##0.00_-;\-* #,##0.00_-;_-* "-"??_-;_-@_-</c:formatCode>
                <c:ptCount val="5"/>
                <c:pt idx="0">
                  <c:v>29487672.579999998</c:v>
                </c:pt>
                <c:pt idx="1">
                  <c:v>1303495.21</c:v>
                </c:pt>
                <c:pt idx="2">
                  <c:v>12190699.927000003</c:v>
                </c:pt>
                <c:pt idx="3">
                  <c:v>20414636.219999999</c:v>
                </c:pt>
                <c:pt idx="4">
                  <c:v>3506789.1</c:v>
                </c:pt>
              </c:numCache>
            </c:numRef>
          </c:val>
        </c:ser>
      </c:pie3DChart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7ED941-FAF4-447A-9A17-972B95AEA482}" type="datetimeFigureOut">
              <a:rPr lang="es-MX" smtClean="0"/>
              <a:pPr/>
              <a:t>29/04/2016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98523-8D23-41A4-9472-2BA6231853F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8523-8D23-41A4-9472-2BA6231853F8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8523-8D23-41A4-9472-2BA6231853F8}" type="slidenum">
              <a:rPr lang="es-MX" smtClean="0"/>
              <a:pPr/>
              <a:t>10</a:t>
            </a:fld>
            <a:endParaRPr lang="es-MX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8523-8D23-41A4-9472-2BA6231853F8}" type="slidenum">
              <a:rPr lang="es-MX" smtClean="0"/>
              <a:pPr/>
              <a:t>11</a:t>
            </a:fld>
            <a:endParaRPr lang="es-MX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8523-8D23-41A4-9472-2BA6231853F8}" type="slidenum">
              <a:rPr lang="es-MX" smtClean="0"/>
              <a:pPr/>
              <a:t>12</a:t>
            </a:fld>
            <a:endParaRPr lang="es-MX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8523-8D23-41A4-9472-2BA6231853F8}" type="slidenum">
              <a:rPr lang="es-MX" smtClean="0"/>
              <a:pPr/>
              <a:t>13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8523-8D23-41A4-9472-2BA6231853F8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8523-8D23-41A4-9472-2BA6231853F8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8523-8D23-41A4-9472-2BA6231853F8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8523-8D23-41A4-9472-2BA6231853F8}" type="slidenum">
              <a:rPr lang="es-MX" smtClean="0"/>
              <a:pPr/>
              <a:t>5</a:t>
            </a:fld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8523-8D23-41A4-9472-2BA6231853F8}" type="slidenum">
              <a:rPr lang="es-MX" smtClean="0"/>
              <a:pPr/>
              <a:t>6</a:t>
            </a:fld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8523-8D23-41A4-9472-2BA6231853F8}" type="slidenum">
              <a:rPr lang="es-MX" smtClean="0"/>
              <a:pPr/>
              <a:t>7</a:t>
            </a:fld>
            <a:endParaRPr lang="es-MX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8523-8D23-41A4-9472-2BA6231853F8}" type="slidenum">
              <a:rPr lang="es-MX" smtClean="0"/>
              <a:pPr/>
              <a:t>8</a:t>
            </a:fld>
            <a:endParaRPr lang="es-MX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8523-8D23-41A4-9472-2BA6231853F8}" type="slidenum">
              <a:rPr lang="es-MX" smtClean="0"/>
              <a:pPr/>
              <a:t>9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97CD7-4591-4A64-AA21-0C29D47A6D86}" type="datetime1">
              <a:rPr lang="es-MX" smtClean="0"/>
              <a:pPr/>
              <a:t>29/04/2016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EE51-4C44-4B1E-A48E-03EFE2E1D08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A704C-15BA-44EC-AF6A-9A8EC2A65DB5}" type="datetime1">
              <a:rPr lang="es-MX" smtClean="0"/>
              <a:pPr/>
              <a:t>29/04/2016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EE51-4C44-4B1E-A48E-03EFE2E1D08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9E0EF-BBA7-47D3-8E1F-9BADAD99363C}" type="datetime1">
              <a:rPr lang="es-MX" smtClean="0"/>
              <a:pPr>
                <a:defRPr/>
              </a:pPr>
              <a:t>29/04/2016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5D1C7-C7B7-422A-A326-02A856CCAE6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8F1D0-FAD4-44CE-BBF5-DCF75EBB0F00}" type="datetime1">
              <a:rPr lang="es-MX" smtClean="0"/>
              <a:pPr/>
              <a:t>29/04/2016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BEE51-4C44-4B1E-A48E-03EFE2E1D08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Rectángulo"/>
          <p:cNvSpPr/>
          <p:nvPr/>
        </p:nvSpPr>
        <p:spPr>
          <a:xfrm rot="16200000">
            <a:off x="4427984" y="-2979712"/>
            <a:ext cx="216024" cy="856895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"/>
          <p:cNvSpPr/>
          <p:nvPr/>
        </p:nvSpPr>
        <p:spPr>
          <a:xfrm>
            <a:off x="8316416" y="260648"/>
            <a:ext cx="216024" cy="640871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" name="9 Imagen" descr="IEEBC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0" y="214290"/>
            <a:ext cx="2160240" cy="8969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-357222" y="2285992"/>
            <a:ext cx="91440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PRESUPUESTO DE EGRESOS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2016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/>
            </a:r>
            <a:br>
              <a:rPr kumimoji="0" lang="es-MX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</a:br>
            <a:r>
              <a:rPr kumimoji="0" lang="es-MX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“VERSIÓN CIUDADANA”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4000" b="1" i="1" dirty="0" smtClean="0">
              <a:latin typeface="Tahoma" pitchFamily="34" charset="0"/>
              <a:ea typeface="+mj-ea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000" b="1" i="1" dirty="0" smtClean="0">
                <a:latin typeface="Tahoma" pitchFamily="34" charset="0"/>
                <a:ea typeface="+mj-ea"/>
                <a:cs typeface="Tahoma" pitchFamily="34" charset="0"/>
              </a:rPr>
              <a:t>(PRIMER TRIMESTRE 2016)</a:t>
            </a:r>
            <a:endParaRPr kumimoji="0" lang="es-MX" sz="20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42844" y="1500174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Presupuesto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Ejercido</a:t>
            </a:r>
            <a:r>
              <a:rPr lang="en-US" sz="3200" b="1" dirty="0" smtClean="0"/>
              <a:t> al Primer </a:t>
            </a:r>
            <a:r>
              <a:rPr lang="en-US" sz="3200" b="1" dirty="0" err="1" smtClean="0"/>
              <a:t>Trimestre</a:t>
            </a:r>
            <a:endParaRPr lang="en-US" sz="3200" b="1" dirty="0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2627784" y="116632"/>
            <a:ext cx="5616624" cy="86409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PRESUPUESTO CIUDADANO </a:t>
            </a:r>
            <a:b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2016</a:t>
            </a:r>
            <a:endParaRPr kumimoji="0" lang="es-MX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6 Gráfico"/>
          <p:cNvGraphicFramePr/>
          <p:nvPr/>
        </p:nvGraphicFramePr>
        <p:xfrm>
          <a:off x="785786" y="2143116"/>
          <a:ext cx="6858048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785786" y="1428736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/>
              <a:t>Asignación</a:t>
            </a:r>
            <a:r>
              <a:rPr lang="en-US" sz="3600" b="1" dirty="0" smtClean="0"/>
              <a:t> del </a:t>
            </a:r>
            <a:r>
              <a:rPr lang="en-US" sz="3600" b="1" dirty="0" err="1" smtClean="0"/>
              <a:t>Presupuesto</a:t>
            </a:r>
            <a:endParaRPr lang="en-US" sz="36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214282" y="2071678"/>
            <a:ext cx="80010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Para la </a:t>
            </a:r>
            <a:r>
              <a:rPr lang="en-US" dirty="0" err="1" smtClean="0"/>
              <a:t>asignación</a:t>
            </a:r>
            <a:r>
              <a:rPr lang="en-US" dirty="0" smtClean="0"/>
              <a:t> del </a:t>
            </a:r>
            <a:r>
              <a:rPr lang="en-US" dirty="0" err="1" smtClean="0"/>
              <a:t>presupuesto</a:t>
            </a:r>
            <a:r>
              <a:rPr lang="en-US" dirty="0" smtClean="0"/>
              <a:t> de </a:t>
            </a:r>
            <a:r>
              <a:rPr lang="en-US" dirty="0" err="1" smtClean="0"/>
              <a:t>egresos</a:t>
            </a:r>
            <a:r>
              <a:rPr lang="en-US" dirty="0" smtClean="0"/>
              <a:t> del </a:t>
            </a:r>
            <a:r>
              <a:rPr lang="en-US" dirty="0" err="1" smtClean="0"/>
              <a:t>Instituto</a:t>
            </a:r>
            <a:r>
              <a:rPr lang="en-US" dirty="0" smtClean="0"/>
              <a:t> se </a:t>
            </a:r>
            <a:r>
              <a:rPr lang="en-US" dirty="0" err="1" smtClean="0"/>
              <a:t>llevó</a:t>
            </a:r>
            <a:r>
              <a:rPr lang="en-US" dirty="0" smtClean="0"/>
              <a:t> a </a:t>
            </a:r>
            <a:r>
              <a:rPr lang="en-US" dirty="0" err="1" smtClean="0"/>
              <a:t>cabo</a:t>
            </a:r>
            <a:r>
              <a:rPr lang="en-US" dirty="0" smtClean="0"/>
              <a:t> el </a:t>
            </a:r>
            <a:r>
              <a:rPr lang="en-US" dirty="0" err="1" smtClean="0"/>
              <a:t>programa</a:t>
            </a:r>
            <a:r>
              <a:rPr lang="en-US" dirty="0" smtClean="0"/>
              <a:t> </a:t>
            </a:r>
            <a:r>
              <a:rPr lang="en-US" dirty="0" err="1" smtClean="0"/>
              <a:t>operativo</a:t>
            </a:r>
            <a:r>
              <a:rPr lang="en-US" dirty="0" smtClean="0"/>
              <a:t> </a:t>
            </a:r>
            <a:r>
              <a:rPr lang="en-US" dirty="0" err="1" smtClean="0"/>
              <a:t>anual</a:t>
            </a:r>
            <a:r>
              <a:rPr lang="en-US" dirty="0" smtClean="0"/>
              <a:t>, el </a:t>
            </a:r>
            <a:r>
              <a:rPr lang="en-US" dirty="0" err="1" smtClean="0"/>
              <a:t>cual</a:t>
            </a:r>
            <a:r>
              <a:rPr lang="en-US" dirty="0" smtClean="0"/>
              <a:t> </a:t>
            </a:r>
            <a:r>
              <a:rPr lang="en-US" dirty="0" err="1" smtClean="0"/>
              <a:t>contiene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metas</a:t>
            </a:r>
            <a:r>
              <a:rPr lang="en-US" dirty="0" smtClean="0"/>
              <a:t> y </a:t>
            </a:r>
            <a:r>
              <a:rPr lang="en-US" dirty="0" err="1" smtClean="0"/>
              <a:t>acciones</a:t>
            </a:r>
            <a:r>
              <a:rPr lang="en-US" dirty="0" smtClean="0"/>
              <a:t> a </a:t>
            </a:r>
            <a:r>
              <a:rPr lang="en-US" dirty="0" err="1" smtClean="0"/>
              <a:t>realizar</a:t>
            </a:r>
            <a:r>
              <a:rPr lang="en-US" dirty="0" smtClean="0"/>
              <a:t> </a:t>
            </a:r>
            <a:r>
              <a:rPr lang="en-US" dirty="0" err="1" smtClean="0"/>
              <a:t>durante</a:t>
            </a:r>
            <a:r>
              <a:rPr lang="en-US" dirty="0" smtClean="0"/>
              <a:t> el </a:t>
            </a:r>
            <a:r>
              <a:rPr lang="en-US" dirty="0" err="1" smtClean="0"/>
              <a:t>ejercicio</a:t>
            </a:r>
            <a:r>
              <a:rPr lang="en-US" dirty="0" smtClean="0"/>
              <a:t> y en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cuales</a:t>
            </a:r>
            <a:r>
              <a:rPr lang="en-US" dirty="0" smtClean="0"/>
              <a:t> se </a:t>
            </a:r>
            <a:r>
              <a:rPr lang="en-US" dirty="0" err="1" smtClean="0"/>
              <a:t>pretende</a:t>
            </a:r>
            <a:r>
              <a:rPr lang="en-US" dirty="0" smtClean="0"/>
              <a:t> </a:t>
            </a:r>
            <a:r>
              <a:rPr lang="en-US" dirty="0" err="1" smtClean="0"/>
              <a:t>ejercer</a:t>
            </a:r>
            <a:r>
              <a:rPr lang="en-US" dirty="0" smtClean="0"/>
              <a:t> el </a:t>
            </a:r>
            <a:r>
              <a:rPr lang="en-US" dirty="0" err="1" smtClean="0"/>
              <a:t>gasto</a:t>
            </a:r>
            <a:r>
              <a:rPr lang="en-US" dirty="0" smtClean="0"/>
              <a:t> del </a:t>
            </a:r>
            <a:r>
              <a:rPr lang="en-US" dirty="0" err="1" smtClean="0"/>
              <a:t>presupuesto</a:t>
            </a:r>
            <a:r>
              <a:rPr lang="en-US" dirty="0" smtClean="0"/>
              <a:t> </a:t>
            </a:r>
            <a:r>
              <a:rPr lang="en-US" dirty="0" err="1" smtClean="0"/>
              <a:t>aprobado</a:t>
            </a:r>
            <a:r>
              <a:rPr lang="en-US" dirty="0" smtClean="0"/>
              <a:t> al </a:t>
            </a:r>
            <a:r>
              <a:rPr lang="en-US" dirty="0" err="1" smtClean="0"/>
              <a:t>Instituto</a:t>
            </a:r>
            <a:r>
              <a:rPr lang="en-US" dirty="0" smtClean="0"/>
              <a:t>. Para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asignación</a:t>
            </a:r>
            <a:r>
              <a:rPr lang="en-US" dirty="0" smtClean="0"/>
              <a:t> se </a:t>
            </a:r>
            <a:r>
              <a:rPr lang="en-US" dirty="0" err="1" smtClean="0"/>
              <a:t>tomó</a:t>
            </a:r>
            <a:r>
              <a:rPr lang="en-US" dirty="0" smtClean="0"/>
              <a:t> en </a:t>
            </a:r>
            <a:r>
              <a:rPr lang="en-US" dirty="0" err="1" smtClean="0"/>
              <a:t>cuenta</a:t>
            </a:r>
            <a:r>
              <a:rPr lang="en-US" dirty="0" smtClean="0"/>
              <a:t> lo </a:t>
            </a:r>
            <a:r>
              <a:rPr lang="en-US" dirty="0" err="1" smtClean="0"/>
              <a:t>siguiente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Resultados</a:t>
            </a:r>
            <a:r>
              <a:rPr lang="en-US" dirty="0" smtClean="0"/>
              <a:t> de los </a:t>
            </a:r>
            <a:r>
              <a:rPr lang="en-US" dirty="0" err="1" smtClean="0"/>
              <a:t>programas</a:t>
            </a:r>
            <a:endParaRPr lang="en-US" dirty="0" smtClean="0"/>
          </a:p>
          <a:p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Indicadores</a:t>
            </a:r>
            <a:r>
              <a:rPr lang="en-US" dirty="0" smtClean="0"/>
              <a:t> de </a:t>
            </a:r>
            <a:r>
              <a:rPr lang="en-US" dirty="0" err="1" smtClean="0"/>
              <a:t>avance</a:t>
            </a:r>
            <a:r>
              <a:rPr lang="en-US" dirty="0" smtClean="0"/>
              <a:t> de </a:t>
            </a:r>
            <a:r>
              <a:rPr lang="en-US" dirty="0" err="1" smtClean="0"/>
              <a:t>gestión</a:t>
            </a:r>
            <a:endParaRPr lang="en-US" dirty="0" smtClean="0"/>
          </a:p>
          <a:p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Metas</a:t>
            </a:r>
            <a:r>
              <a:rPr lang="en-US" dirty="0" smtClean="0"/>
              <a:t> y </a:t>
            </a:r>
            <a:r>
              <a:rPr lang="en-US" dirty="0" err="1" smtClean="0"/>
              <a:t>acciones</a:t>
            </a:r>
            <a:r>
              <a:rPr lang="en-US" dirty="0" smtClean="0"/>
              <a:t> </a:t>
            </a:r>
            <a:r>
              <a:rPr lang="en-US" dirty="0" err="1" smtClean="0"/>
              <a:t>estratégicas</a:t>
            </a: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Ajuste</a:t>
            </a:r>
            <a:r>
              <a:rPr lang="en-US" dirty="0" smtClean="0"/>
              <a:t> </a:t>
            </a:r>
            <a:r>
              <a:rPr lang="en-US" dirty="0" err="1" smtClean="0"/>
              <a:t>Presupuestal</a:t>
            </a:r>
            <a:r>
              <a:rPr lang="en-US" dirty="0" smtClean="0"/>
              <a:t> al </a:t>
            </a:r>
            <a:r>
              <a:rPr lang="en-US" dirty="0" err="1" smtClean="0"/>
              <a:t>techo</a:t>
            </a:r>
            <a:r>
              <a:rPr lang="en-US" dirty="0" smtClean="0"/>
              <a:t> </a:t>
            </a:r>
            <a:r>
              <a:rPr lang="en-US" dirty="0" err="1" smtClean="0"/>
              <a:t>financiero</a:t>
            </a:r>
            <a:r>
              <a:rPr lang="en-US" dirty="0" smtClean="0"/>
              <a:t> </a:t>
            </a:r>
            <a:r>
              <a:rPr lang="en-US" dirty="0" err="1" smtClean="0"/>
              <a:t>autorizado</a:t>
            </a:r>
            <a:endParaRPr lang="en-US" dirty="0" smtClean="0"/>
          </a:p>
          <a:p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/>
          </a:p>
        </p:txBody>
      </p:sp>
      <p:pic>
        <p:nvPicPr>
          <p:cNvPr id="49154" name="Picture 2" descr="http://psicotecnopatas.com/wp-content/uploads/2011/03/metas-personales-metas-en-la-vid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3643314"/>
            <a:ext cx="2524125" cy="2857500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2627784" y="116632"/>
            <a:ext cx="5616624" cy="86409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PRESUPUESTO CIUDADANO </a:t>
            </a:r>
            <a:b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2016</a:t>
            </a:r>
            <a:endParaRPr kumimoji="0" lang="es-MX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714348" y="1428736"/>
            <a:ext cx="6929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/>
                <a:cs typeface="Arial"/>
              </a:rPr>
              <a:t>¿</a:t>
            </a:r>
            <a:r>
              <a:rPr lang="en-US" sz="3200" b="1" dirty="0" smtClean="0"/>
              <a:t>En </a:t>
            </a:r>
            <a:r>
              <a:rPr lang="en-US" sz="3200" b="1" dirty="0" err="1" smtClean="0"/>
              <a:t>qué</a:t>
            </a:r>
            <a:r>
              <a:rPr lang="en-US" sz="3200" b="1" dirty="0" smtClean="0"/>
              <a:t> se </a:t>
            </a:r>
            <a:r>
              <a:rPr lang="en-US" sz="3200" b="1" dirty="0" err="1" smtClean="0"/>
              <a:t>gasta</a:t>
            </a:r>
            <a:r>
              <a:rPr lang="en-US" sz="3200" b="1" dirty="0" smtClean="0"/>
              <a:t> el </a:t>
            </a:r>
            <a:r>
              <a:rPr lang="en-US" sz="3200" b="1" dirty="0" err="1" smtClean="0"/>
              <a:t>Presupuesto</a:t>
            </a:r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285720" y="2000240"/>
            <a:ext cx="80010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De </a:t>
            </a:r>
            <a:r>
              <a:rPr lang="en-US" dirty="0" err="1" smtClean="0"/>
              <a:t>acuerdo</a:t>
            </a:r>
            <a:r>
              <a:rPr lang="en-US" dirty="0" smtClean="0"/>
              <a:t> con la </a:t>
            </a:r>
            <a:r>
              <a:rPr lang="en-US" dirty="0" err="1" smtClean="0"/>
              <a:t>misión</a:t>
            </a:r>
            <a:r>
              <a:rPr lang="en-US" dirty="0" smtClean="0"/>
              <a:t> y </a:t>
            </a:r>
            <a:r>
              <a:rPr lang="en-US" dirty="0" err="1" smtClean="0"/>
              <a:t>visión</a:t>
            </a:r>
            <a:r>
              <a:rPr lang="en-US" dirty="0" smtClean="0"/>
              <a:t> del </a:t>
            </a:r>
            <a:r>
              <a:rPr lang="en-US" dirty="0" err="1" smtClean="0"/>
              <a:t>Instituto</a:t>
            </a:r>
            <a:r>
              <a:rPr lang="en-US" dirty="0" smtClean="0"/>
              <a:t>, el </a:t>
            </a:r>
            <a:r>
              <a:rPr lang="en-US" dirty="0" err="1" smtClean="0"/>
              <a:t>presupuesto</a:t>
            </a:r>
            <a:r>
              <a:rPr lang="en-US" dirty="0" smtClean="0"/>
              <a:t> de </a:t>
            </a:r>
            <a:r>
              <a:rPr lang="en-US" dirty="0" err="1" smtClean="0"/>
              <a:t>egresos</a:t>
            </a:r>
            <a:r>
              <a:rPr lang="en-US" dirty="0" smtClean="0"/>
              <a:t> </a:t>
            </a:r>
            <a:r>
              <a:rPr lang="en-US" dirty="0" err="1" smtClean="0"/>
              <a:t>busca</a:t>
            </a:r>
            <a:r>
              <a:rPr lang="en-US" dirty="0" smtClean="0"/>
              <a:t> </a:t>
            </a:r>
            <a:r>
              <a:rPr lang="en-US" dirty="0" err="1" smtClean="0"/>
              <a:t>fortalecer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acciones</a:t>
            </a:r>
            <a:r>
              <a:rPr lang="en-US" dirty="0" smtClean="0"/>
              <a:t> </a:t>
            </a:r>
            <a:r>
              <a:rPr lang="en-US" dirty="0" err="1" smtClean="0"/>
              <a:t>necesarias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fomentar</a:t>
            </a:r>
            <a:r>
              <a:rPr lang="en-US" dirty="0" smtClean="0"/>
              <a:t> el </a:t>
            </a:r>
            <a:r>
              <a:rPr lang="en-US" dirty="0" err="1" smtClean="0"/>
              <a:t>desarrollo</a:t>
            </a:r>
            <a:r>
              <a:rPr lang="en-US" dirty="0" smtClean="0"/>
              <a:t> de la </a:t>
            </a:r>
            <a:r>
              <a:rPr lang="en-US" dirty="0" err="1" smtClean="0"/>
              <a:t>vida</a:t>
            </a:r>
            <a:r>
              <a:rPr lang="en-US" dirty="0" smtClean="0"/>
              <a:t> </a:t>
            </a:r>
            <a:r>
              <a:rPr lang="en-US" dirty="0" err="1" smtClean="0"/>
              <a:t>democrática</a:t>
            </a:r>
            <a:r>
              <a:rPr lang="en-US" dirty="0" smtClean="0"/>
              <a:t> y la </a:t>
            </a:r>
            <a:r>
              <a:rPr lang="en-US" dirty="0" err="1" smtClean="0"/>
              <a:t>participación</a:t>
            </a:r>
            <a:r>
              <a:rPr lang="en-US" dirty="0" smtClean="0"/>
              <a:t> </a:t>
            </a:r>
            <a:r>
              <a:rPr lang="en-US" dirty="0" err="1" smtClean="0"/>
              <a:t>ciudadana</a:t>
            </a:r>
            <a:r>
              <a:rPr lang="en-US" dirty="0" smtClean="0"/>
              <a:t> en la </a:t>
            </a:r>
            <a:r>
              <a:rPr lang="en-US" dirty="0" err="1" smtClean="0"/>
              <a:t>vida</a:t>
            </a:r>
            <a:r>
              <a:rPr lang="en-US" dirty="0" smtClean="0"/>
              <a:t> </a:t>
            </a:r>
            <a:r>
              <a:rPr lang="en-US" dirty="0" err="1" smtClean="0"/>
              <a:t>democratica</a:t>
            </a:r>
            <a:r>
              <a:rPr lang="en-US" dirty="0" smtClean="0"/>
              <a:t> del Estado. Los </a:t>
            </a:r>
            <a:r>
              <a:rPr lang="en-US" dirty="0" err="1" smtClean="0"/>
              <a:t>principales</a:t>
            </a:r>
            <a:r>
              <a:rPr lang="en-US" dirty="0" smtClean="0"/>
              <a:t> </a:t>
            </a:r>
            <a:r>
              <a:rPr lang="en-US" dirty="0" err="1" smtClean="0"/>
              <a:t>rubros</a:t>
            </a:r>
            <a:r>
              <a:rPr lang="en-US" dirty="0" smtClean="0"/>
              <a:t> en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gasta</a:t>
            </a:r>
            <a:r>
              <a:rPr lang="en-US" dirty="0" smtClean="0"/>
              <a:t> el </a:t>
            </a:r>
            <a:r>
              <a:rPr lang="en-US" dirty="0" err="1" smtClean="0"/>
              <a:t>presupuesto</a:t>
            </a:r>
            <a:r>
              <a:rPr lang="en-US" dirty="0" smtClean="0"/>
              <a:t> son:</a:t>
            </a:r>
          </a:p>
          <a:p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Organización</a:t>
            </a:r>
            <a:r>
              <a:rPr lang="en-US" dirty="0" smtClean="0"/>
              <a:t> del </a:t>
            </a:r>
            <a:r>
              <a:rPr lang="en-US" dirty="0" err="1" smtClean="0"/>
              <a:t>Procesos</a:t>
            </a:r>
            <a:r>
              <a:rPr lang="en-US" dirty="0" smtClean="0"/>
              <a:t> Electoral </a:t>
            </a:r>
            <a:r>
              <a:rPr lang="en-US" dirty="0" err="1" smtClean="0"/>
              <a:t>Estatal</a:t>
            </a: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Fomentar</a:t>
            </a:r>
            <a:r>
              <a:rPr lang="en-US" dirty="0" smtClean="0"/>
              <a:t> la </a:t>
            </a:r>
            <a:r>
              <a:rPr lang="en-US" dirty="0" err="1" smtClean="0"/>
              <a:t>participación</a:t>
            </a:r>
            <a:r>
              <a:rPr lang="en-US" dirty="0" smtClean="0"/>
              <a:t> </a:t>
            </a:r>
            <a:r>
              <a:rPr lang="en-US" dirty="0" err="1" smtClean="0"/>
              <a:t>ciudadana</a:t>
            </a:r>
            <a:endParaRPr lang="en-US" dirty="0" smtClean="0"/>
          </a:p>
          <a:p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Fomentar</a:t>
            </a:r>
            <a:r>
              <a:rPr lang="en-US" dirty="0" smtClean="0"/>
              <a:t> </a:t>
            </a:r>
            <a:r>
              <a:rPr lang="en-US" dirty="0" err="1" smtClean="0"/>
              <a:t>cultura</a:t>
            </a:r>
            <a:r>
              <a:rPr lang="en-US" dirty="0" smtClean="0"/>
              <a:t> </a:t>
            </a:r>
            <a:r>
              <a:rPr lang="en-US" dirty="0" err="1" smtClean="0"/>
              <a:t>cívica</a:t>
            </a:r>
            <a:r>
              <a:rPr lang="en-US" dirty="0" smtClean="0"/>
              <a:t> y </a:t>
            </a:r>
            <a:r>
              <a:rPr lang="en-US" dirty="0" err="1" smtClean="0"/>
              <a:t>política</a:t>
            </a: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Difusión</a:t>
            </a:r>
            <a:r>
              <a:rPr lang="en-US" dirty="0" smtClean="0"/>
              <a:t> en </a:t>
            </a:r>
            <a:r>
              <a:rPr lang="en-US" dirty="0" err="1" smtClean="0"/>
              <a:t>medios</a:t>
            </a:r>
            <a:r>
              <a:rPr lang="en-US" dirty="0" smtClean="0"/>
              <a:t> de los </a:t>
            </a:r>
            <a:r>
              <a:rPr lang="en-US" dirty="0" err="1" smtClean="0"/>
              <a:t>principios</a:t>
            </a:r>
            <a:r>
              <a:rPr lang="en-US" dirty="0" smtClean="0"/>
              <a:t> </a:t>
            </a:r>
            <a:r>
              <a:rPr lang="en-US" dirty="0" err="1" smtClean="0"/>
              <a:t>democráticos</a:t>
            </a:r>
            <a:endParaRPr lang="en-US" dirty="0" smtClean="0"/>
          </a:p>
          <a:p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Eficiencia</a:t>
            </a:r>
            <a:r>
              <a:rPr lang="en-US" dirty="0" smtClean="0"/>
              <a:t> de los </a:t>
            </a:r>
            <a:r>
              <a:rPr lang="en-US" dirty="0" err="1" smtClean="0"/>
              <a:t>procesos</a:t>
            </a:r>
            <a:r>
              <a:rPr lang="en-US" dirty="0" smtClean="0"/>
              <a:t> </a:t>
            </a:r>
            <a:r>
              <a:rPr lang="en-US" dirty="0" err="1" smtClean="0"/>
              <a:t>administrativos</a:t>
            </a: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Apoyos</a:t>
            </a:r>
            <a:r>
              <a:rPr lang="en-US" dirty="0" smtClean="0"/>
              <a:t> a los </a:t>
            </a:r>
            <a:r>
              <a:rPr lang="en-US" dirty="0" err="1" smtClean="0"/>
              <a:t>partidos</a:t>
            </a:r>
            <a:r>
              <a:rPr lang="en-US" dirty="0" smtClean="0"/>
              <a:t> </a:t>
            </a:r>
            <a:r>
              <a:rPr lang="en-US" dirty="0" err="1" smtClean="0"/>
              <a:t>políticos</a:t>
            </a:r>
            <a:endParaRPr lang="en-US" dirty="0" smtClean="0"/>
          </a:p>
          <a:p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/>
          </a:p>
        </p:txBody>
      </p:sp>
      <p:pic>
        <p:nvPicPr>
          <p:cNvPr id="8" name="Picture 2" descr="http://guillo.cl/wp-content/uploads/et_temp/Municipal-y-Gob-ciudadanos-votando-proyectos-563962_640x48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3357562"/>
            <a:ext cx="2973969" cy="2714644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2627784" y="116632"/>
            <a:ext cx="5616624" cy="86409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PRESUPUESTO CIUDADANO </a:t>
            </a:r>
            <a:b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2016</a:t>
            </a:r>
            <a:endParaRPr kumimoji="0" lang="es-MX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714348" y="1428736"/>
            <a:ext cx="69294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"/>
                <a:cs typeface="Arial"/>
              </a:rPr>
              <a:t>¿</a:t>
            </a:r>
            <a:r>
              <a:rPr lang="en-US" sz="3000" b="1" dirty="0" smtClean="0"/>
              <a:t>Para </a:t>
            </a:r>
            <a:r>
              <a:rPr lang="en-US" sz="3000" b="1" dirty="0" err="1" smtClean="0"/>
              <a:t>qué</a:t>
            </a:r>
            <a:r>
              <a:rPr lang="en-US" sz="3000" b="1" dirty="0" smtClean="0"/>
              <a:t> se </a:t>
            </a:r>
            <a:r>
              <a:rPr lang="en-US" sz="3000" b="1" dirty="0" err="1" smtClean="0"/>
              <a:t>gasta</a:t>
            </a:r>
            <a:r>
              <a:rPr lang="en-US" sz="3000" b="1" dirty="0" smtClean="0"/>
              <a:t> el </a:t>
            </a:r>
            <a:r>
              <a:rPr lang="en-US" sz="3000" b="1" dirty="0" err="1" smtClean="0"/>
              <a:t>Presupuesto</a:t>
            </a:r>
            <a:r>
              <a:rPr lang="en-US" sz="3000" b="1" dirty="0" smtClean="0"/>
              <a:t>?</a:t>
            </a:r>
            <a:endParaRPr lang="en-US" sz="30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285720" y="2071678"/>
            <a:ext cx="80010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Al </a:t>
            </a:r>
            <a:r>
              <a:rPr lang="en-US" dirty="0" err="1" smtClean="0"/>
              <a:t>igual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la </a:t>
            </a:r>
            <a:r>
              <a:rPr lang="en-US" dirty="0" err="1" smtClean="0"/>
              <a:t>función</a:t>
            </a:r>
            <a:r>
              <a:rPr lang="en-US" dirty="0" smtClean="0"/>
              <a:t> principal del </a:t>
            </a:r>
            <a:r>
              <a:rPr lang="en-US" dirty="0" err="1" smtClean="0"/>
              <a:t>Instituto</a:t>
            </a:r>
            <a:r>
              <a:rPr lang="en-US" dirty="0" smtClean="0"/>
              <a:t>, el </a:t>
            </a:r>
            <a:r>
              <a:rPr lang="en-US" dirty="0" err="1" smtClean="0"/>
              <a:t>ejercicio</a:t>
            </a:r>
            <a:r>
              <a:rPr lang="en-US" dirty="0" smtClean="0"/>
              <a:t> del </a:t>
            </a:r>
            <a:r>
              <a:rPr lang="en-US" dirty="0" err="1" smtClean="0"/>
              <a:t>presupuesto</a:t>
            </a:r>
            <a:r>
              <a:rPr lang="en-US" dirty="0" smtClean="0"/>
              <a:t> de </a:t>
            </a:r>
            <a:r>
              <a:rPr lang="en-US" dirty="0" err="1" smtClean="0"/>
              <a:t>egresos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principal </a:t>
            </a:r>
            <a:r>
              <a:rPr lang="en-US" dirty="0" err="1" smtClean="0"/>
              <a:t>objetivo</a:t>
            </a:r>
            <a:r>
              <a:rPr lang="en-US" dirty="0" smtClean="0"/>
              <a:t> el </a:t>
            </a:r>
            <a:r>
              <a:rPr lang="en-US" dirty="0" err="1" smtClean="0"/>
              <a:t>garantizar</a:t>
            </a:r>
            <a:r>
              <a:rPr lang="en-US" dirty="0" smtClean="0"/>
              <a:t> a los </a:t>
            </a:r>
            <a:r>
              <a:rPr lang="en-US" dirty="0" err="1" smtClean="0"/>
              <a:t>ciudadanos</a:t>
            </a:r>
            <a:r>
              <a:rPr lang="en-US" dirty="0" smtClean="0"/>
              <a:t>, </a:t>
            </a:r>
            <a:r>
              <a:rPr lang="en-US" dirty="0" err="1" smtClean="0"/>
              <a:t>partidos</a:t>
            </a:r>
            <a:r>
              <a:rPr lang="en-US" dirty="0" smtClean="0"/>
              <a:t> </a:t>
            </a:r>
            <a:r>
              <a:rPr lang="en-US" dirty="0" err="1" smtClean="0"/>
              <a:t>políticos</a:t>
            </a:r>
            <a:r>
              <a:rPr lang="en-US" dirty="0" smtClean="0"/>
              <a:t> y </a:t>
            </a:r>
            <a:r>
              <a:rPr lang="en-US" dirty="0" err="1" smtClean="0"/>
              <a:t>poderes</a:t>
            </a:r>
            <a:r>
              <a:rPr lang="en-US" dirty="0" smtClean="0"/>
              <a:t> del Estado la </a:t>
            </a:r>
            <a:r>
              <a:rPr lang="en-US" dirty="0" err="1" smtClean="0"/>
              <a:t>organización</a:t>
            </a:r>
            <a:r>
              <a:rPr lang="en-US" dirty="0" smtClean="0"/>
              <a:t> de los </a:t>
            </a:r>
            <a:r>
              <a:rPr lang="en-US" dirty="0" err="1" smtClean="0"/>
              <a:t>procesos</a:t>
            </a:r>
            <a:r>
              <a:rPr lang="en-US" dirty="0" smtClean="0"/>
              <a:t> </a:t>
            </a:r>
            <a:r>
              <a:rPr lang="en-US" dirty="0" err="1" smtClean="0"/>
              <a:t>electorales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disposición</a:t>
            </a:r>
            <a:r>
              <a:rPr lang="en-US" dirty="0" smtClean="0"/>
              <a:t> </a:t>
            </a:r>
            <a:r>
              <a:rPr lang="en-US" dirty="0" err="1" smtClean="0"/>
              <a:t>constitucional</a:t>
            </a:r>
            <a:r>
              <a:rPr lang="en-US" dirty="0" smtClean="0"/>
              <a:t> se </a:t>
            </a:r>
            <a:r>
              <a:rPr lang="en-US" dirty="0" err="1" smtClean="0"/>
              <a:t>deben</a:t>
            </a:r>
            <a:r>
              <a:rPr lang="en-US" dirty="0" smtClean="0"/>
              <a:t> de </a:t>
            </a:r>
            <a:r>
              <a:rPr lang="en-US" dirty="0" err="1" smtClean="0"/>
              <a:t>celebrar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Para </a:t>
            </a:r>
            <a:r>
              <a:rPr lang="en-US" dirty="0" err="1" smtClean="0"/>
              <a:t>conocer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el </a:t>
            </a:r>
            <a:r>
              <a:rPr lang="en-US" dirty="0" err="1" smtClean="0"/>
              <a:t>Instituto</a:t>
            </a:r>
            <a:r>
              <a:rPr lang="en-US" dirty="0" smtClean="0"/>
              <a:t> </a:t>
            </a:r>
            <a:r>
              <a:rPr lang="en-US" dirty="0" err="1" smtClean="0"/>
              <a:t>Estatal</a:t>
            </a:r>
            <a:r>
              <a:rPr lang="en-US" dirty="0" smtClean="0"/>
              <a:t> Electoral de Baja California, </a:t>
            </a:r>
            <a:r>
              <a:rPr lang="en-US" dirty="0" err="1" smtClean="0"/>
              <a:t>puedes</a:t>
            </a:r>
            <a:r>
              <a:rPr lang="en-US" dirty="0" smtClean="0"/>
              <a:t> </a:t>
            </a:r>
            <a:r>
              <a:rPr lang="en-US" dirty="0" err="1" smtClean="0"/>
              <a:t>consultar</a:t>
            </a:r>
            <a:r>
              <a:rPr lang="en-US" dirty="0" smtClean="0"/>
              <a:t> y </a:t>
            </a:r>
            <a:r>
              <a:rPr lang="en-US" dirty="0" err="1" smtClean="0"/>
              <a:t>solicitar</a:t>
            </a:r>
            <a:r>
              <a:rPr lang="en-US" dirty="0" smtClean="0"/>
              <a:t> </a:t>
            </a:r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medio</a:t>
            </a:r>
            <a:r>
              <a:rPr lang="en-US" dirty="0" smtClean="0"/>
              <a:t> del </a:t>
            </a:r>
            <a:r>
              <a:rPr lang="en-US" dirty="0" err="1" smtClean="0"/>
              <a:t>área</a:t>
            </a:r>
            <a:r>
              <a:rPr lang="en-US" dirty="0" smtClean="0"/>
              <a:t> de </a:t>
            </a:r>
            <a:r>
              <a:rPr lang="en-US" dirty="0" err="1" smtClean="0"/>
              <a:t>acceso</a:t>
            </a:r>
            <a:r>
              <a:rPr lang="en-US" dirty="0" smtClean="0"/>
              <a:t> a la </a:t>
            </a:r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pública</a:t>
            </a:r>
            <a:r>
              <a:rPr lang="en-US" dirty="0" smtClean="0"/>
              <a:t> y </a:t>
            </a:r>
            <a:r>
              <a:rPr lang="en-US" dirty="0" err="1" smtClean="0"/>
              <a:t>visitar</a:t>
            </a:r>
            <a:r>
              <a:rPr lang="en-US" dirty="0" smtClean="0"/>
              <a:t> </a:t>
            </a:r>
            <a:r>
              <a:rPr lang="en-US" dirty="0" err="1" smtClean="0"/>
              <a:t>nuestra</a:t>
            </a:r>
            <a:r>
              <a:rPr lang="en-US" dirty="0" smtClean="0"/>
              <a:t> </a:t>
            </a:r>
            <a:r>
              <a:rPr lang="en-US" dirty="0" err="1" smtClean="0"/>
              <a:t>página</a:t>
            </a:r>
            <a:r>
              <a:rPr lang="en-US" dirty="0" smtClean="0"/>
              <a:t> en internet: </a:t>
            </a:r>
            <a:r>
              <a:rPr lang="en-US" b="1" dirty="0" smtClean="0"/>
              <a:t>www.ieebc.mx</a:t>
            </a:r>
          </a:p>
          <a:p>
            <a:pPr algn="just"/>
            <a:endParaRPr lang="en-US" dirty="0"/>
          </a:p>
        </p:txBody>
      </p:sp>
      <p:pic>
        <p:nvPicPr>
          <p:cNvPr id="25602" name="Picture 2" descr="http://www.contraloriasantander.gov.co/politicasinstitucionales/20120321_PARTICIPACIONCIUDADANA_IMAGEN-DEFINIC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4357694"/>
            <a:ext cx="2357430" cy="2357430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2627784" y="116632"/>
            <a:ext cx="5616624" cy="86409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PRESUPUESTO CIUDADANO </a:t>
            </a:r>
            <a:b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2016</a:t>
            </a:r>
            <a:endParaRPr kumimoji="0" lang="es-MX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285720" y="1357298"/>
            <a:ext cx="7715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Misión</a:t>
            </a:r>
            <a:endParaRPr lang="en-US" sz="32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214282" y="1857364"/>
            <a:ext cx="8072494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s-MX" dirty="0" smtClean="0"/>
              <a:t>“Fomentar el desarrollo de la vida democrática y participación ciudadana, a través del fortalecimiento de la cultura cívica y política del Estado, mediante el ejercicio del sufragio, observando los principios de certeza, legalidad, independencia, imparcialidad, máxima publicidad y objetividad”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285720" y="4286256"/>
            <a:ext cx="7715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Visión</a:t>
            </a:r>
            <a:endParaRPr lang="en-US" sz="3200" b="1" dirty="0"/>
          </a:p>
        </p:txBody>
      </p:sp>
      <p:sp>
        <p:nvSpPr>
          <p:cNvPr id="16" name="15 CuadroTexto"/>
          <p:cNvSpPr txBox="1"/>
          <p:nvPr/>
        </p:nvSpPr>
        <p:spPr>
          <a:xfrm>
            <a:off x="214282" y="4857760"/>
            <a:ext cx="80724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"El Instituto Estatal Electoral de Baja California, IEEBC, es un organismo autónomo, esencial para la vida democrática en el Estado, reconocido por su credibilidad en la administración y organización electoral, con la infraestructura física y tecnológica de vanguardia, que logra sus propósitos por el profesionalismo de su personal y el apego a sus principios normativos".</a:t>
            </a:r>
            <a:endParaRPr lang="es-ES" dirty="0"/>
          </a:p>
        </p:txBody>
      </p:sp>
      <p:pic>
        <p:nvPicPr>
          <p:cNvPr id="1036" name="Picture 12" descr="http://www.redintercable.com.ar/wp-content/uploads/2012/08/mision-vision-objetivos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3214686"/>
            <a:ext cx="3571900" cy="15001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2627784" y="116632"/>
            <a:ext cx="5616624" cy="86409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PRESUPUESTO CIUDADANO </a:t>
            </a:r>
            <a:b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2016</a:t>
            </a:r>
            <a:endParaRPr kumimoji="0" lang="es-MX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1000100" y="1428736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/>
              <a:t>Presupuesto</a:t>
            </a:r>
            <a:r>
              <a:rPr lang="en-US" sz="3600" b="1" dirty="0" smtClean="0"/>
              <a:t> de </a:t>
            </a:r>
            <a:r>
              <a:rPr lang="en-US" sz="3600" b="1" dirty="0" err="1" smtClean="0"/>
              <a:t>Egresos</a:t>
            </a:r>
            <a:r>
              <a:rPr lang="en-US" sz="3600" b="1" dirty="0" smtClean="0"/>
              <a:t> </a:t>
            </a:r>
            <a:endParaRPr lang="en-US" sz="36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214282" y="2071678"/>
            <a:ext cx="80724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El </a:t>
            </a:r>
            <a:r>
              <a:rPr lang="en-US" dirty="0" err="1" smtClean="0"/>
              <a:t>P</a:t>
            </a:r>
            <a:r>
              <a:rPr lang="en-US" dirty="0" err="1" smtClean="0"/>
              <a:t>resupuesto</a:t>
            </a:r>
            <a:r>
              <a:rPr lang="en-US" dirty="0" smtClean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E</a:t>
            </a:r>
            <a:r>
              <a:rPr lang="en-US" dirty="0" err="1" smtClean="0"/>
              <a:t>gresos</a:t>
            </a:r>
            <a:r>
              <a:rPr lang="en-US" dirty="0" smtClean="0"/>
              <a:t> </a:t>
            </a:r>
            <a:r>
              <a:rPr lang="en-US" dirty="0" smtClean="0"/>
              <a:t>del </a:t>
            </a:r>
            <a:r>
              <a:rPr lang="en-US" dirty="0" err="1" smtClean="0"/>
              <a:t>Instituto</a:t>
            </a:r>
            <a:r>
              <a:rPr lang="en-US" dirty="0" smtClean="0"/>
              <a:t> </a:t>
            </a:r>
            <a:r>
              <a:rPr lang="en-US" dirty="0" err="1" smtClean="0"/>
              <a:t>Estatal</a:t>
            </a:r>
            <a:r>
              <a:rPr lang="en-US" dirty="0" smtClean="0"/>
              <a:t> Electoral de Baja California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aquel</a:t>
            </a:r>
            <a:r>
              <a:rPr lang="en-US" dirty="0" smtClean="0"/>
              <a:t> </a:t>
            </a:r>
            <a:r>
              <a:rPr lang="en-US" dirty="0" err="1" smtClean="0"/>
              <a:t>documento</a:t>
            </a:r>
            <a:r>
              <a:rPr lang="en-US" dirty="0" smtClean="0"/>
              <a:t> en el </a:t>
            </a:r>
            <a:r>
              <a:rPr lang="en-US" dirty="0" err="1" smtClean="0"/>
              <a:t>cual</a:t>
            </a:r>
            <a:r>
              <a:rPr lang="en-US" dirty="0" smtClean="0"/>
              <a:t> se </a:t>
            </a:r>
            <a:r>
              <a:rPr lang="en-US" dirty="0" err="1" smtClean="0"/>
              <a:t>proyecta</a:t>
            </a:r>
            <a:r>
              <a:rPr lang="en-US" dirty="0" smtClean="0"/>
              <a:t> y se plasma en </a:t>
            </a:r>
            <a:r>
              <a:rPr lang="en-US" dirty="0" err="1" smtClean="0"/>
              <a:t>dinero</a:t>
            </a:r>
            <a:r>
              <a:rPr lang="en-US" dirty="0" smtClean="0"/>
              <a:t> los </a:t>
            </a:r>
            <a:r>
              <a:rPr lang="en-US" dirty="0" err="1" smtClean="0"/>
              <a:t>requerimientos</a:t>
            </a:r>
            <a:r>
              <a:rPr lang="en-US" dirty="0" smtClean="0"/>
              <a:t> </a:t>
            </a:r>
            <a:r>
              <a:rPr lang="en-US" dirty="0" err="1" smtClean="0"/>
              <a:t>necesarios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desarrollar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acciones</a:t>
            </a:r>
            <a:r>
              <a:rPr lang="en-US" dirty="0" smtClean="0"/>
              <a:t> y </a:t>
            </a:r>
            <a:r>
              <a:rPr lang="en-US" dirty="0" err="1" smtClean="0"/>
              <a:t>metas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plantea</a:t>
            </a:r>
            <a:r>
              <a:rPr lang="en-US" dirty="0" smtClean="0"/>
              <a:t> el </a:t>
            </a:r>
            <a:r>
              <a:rPr lang="en-US" dirty="0" err="1" smtClean="0"/>
              <a:t>Instituto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La </a:t>
            </a:r>
            <a:r>
              <a:rPr lang="en-US" dirty="0" err="1" smtClean="0"/>
              <a:t>importancia</a:t>
            </a:r>
            <a:r>
              <a:rPr lang="en-US" dirty="0" smtClean="0"/>
              <a:t> de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presupuesto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con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ejecución</a:t>
            </a:r>
            <a:r>
              <a:rPr lang="en-US" dirty="0" smtClean="0"/>
              <a:t> se </a:t>
            </a:r>
            <a:r>
              <a:rPr lang="en-US" dirty="0" err="1" smtClean="0"/>
              <a:t>garantiza</a:t>
            </a:r>
            <a:r>
              <a:rPr lang="en-US" dirty="0" smtClean="0"/>
              <a:t> el </a:t>
            </a:r>
            <a:r>
              <a:rPr lang="en-US" dirty="0" err="1" smtClean="0"/>
              <a:t>cumplimiento</a:t>
            </a:r>
            <a:r>
              <a:rPr lang="en-US" dirty="0" smtClean="0"/>
              <a:t> de la </a:t>
            </a:r>
            <a:r>
              <a:rPr lang="en-US" dirty="0" err="1" smtClean="0"/>
              <a:t>función</a:t>
            </a:r>
            <a:r>
              <a:rPr lang="en-US" dirty="0" smtClean="0"/>
              <a:t> </a:t>
            </a:r>
            <a:r>
              <a:rPr lang="en-US" dirty="0" err="1" smtClean="0"/>
              <a:t>constitucional</a:t>
            </a:r>
            <a:r>
              <a:rPr lang="en-US" dirty="0" smtClean="0"/>
              <a:t> de la </a:t>
            </a:r>
            <a:r>
              <a:rPr lang="en-US" dirty="0" err="1" smtClean="0"/>
              <a:t>organización</a:t>
            </a:r>
            <a:r>
              <a:rPr lang="en-US" dirty="0" smtClean="0"/>
              <a:t> de </a:t>
            </a:r>
            <a:r>
              <a:rPr lang="en-US" dirty="0" err="1" smtClean="0"/>
              <a:t>elecciones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31" name="Picture 7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4071942"/>
            <a:ext cx="2452124" cy="2503314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2627784" y="116632"/>
            <a:ext cx="5616624" cy="86409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PRESUPUESTO CIUDADANO </a:t>
            </a:r>
            <a:b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2016</a:t>
            </a:r>
            <a:endParaRPr kumimoji="0" lang="es-MX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857224" y="1428736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/>
              <a:t>Presupuesto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Ciudadano</a:t>
            </a:r>
            <a:endParaRPr lang="en-US" sz="36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285720" y="2214554"/>
            <a:ext cx="80724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dirty="0" smtClean="0"/>
              <a:t>El presupuesto ciudadano es el desglose explicativo e ilustrado del origen, distribución, aplicación y objetivo de los recursos públicos aprobados y asignados en el presupuesto de egresos del Instituto.</a:t>
            </a:r>
            <a:endParaRPr lang="en-US" dirty="0"/>
          </a:p>
        </p:txBody>
      </p:sp>
      <p:pic>
        <p:nvPicPr>
          <p:cNvPr id="46084" name="Picture 4" descr="http://www.elcades.pe/coherencia.com.pe/wp-content/uploads/2010/09/Dibujo.JPG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3500438"/>
            <a:ext cx="3518588" cy="2643206"/>
          </a:xfrm>
          <a:prstGeom prst="rect">
            <a:avLst/>
          </a:prstGeom>
          <a:noFill/>
        </p:spPr>
      </p:pic>
      <p:pic>
        <p:nvPicPr>
          <p:cNvPr id="32770" name="Picture 2" descr="http://runrun.es/wp-content/uploads/2012/11/preesupues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3500438"/>
            <a:ext cx="4289843" cy="2857520"/>
          </a:xfrm>
          <a:prstGeom prst="rect">
            <a:avLst/>
          </a:prstGeom>
          <a:noFill/>
        </p:spPr>
      </p:pic>
      <p:sp>
        <p:nvSpPr>
          <p:cNvPr id="23" name="1 Título"/>
          <p:cNvSpPr txBox="1">
            <a:spLocks/>
          </p:cNvSpPr>
          <p:nvPr/>
        </p:nvSpPr>
        <p:spPr>
          <a:xfrm>
            <a:off x="2627784" y="116632"/>
            <a:ext cx="5616624" cy="86409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PRESUPUESTO CIUDADANO </a:t>
            </a:r>
            <a:b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2016</a:t>
            </a:r>
            <a:endParaRPr kumimoji="0" lang="es-MX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928662" y="1428736"/>
            <a:ext cx="6929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/>
                <a:cs typeface="Arial"/>
              </a:rPr>
              <a:t>¿</a:t>
            </a:r>
            <a:r>
              <a:rPr lang="en-US" sz="3200" b="1" dirty="0" smtClean="0"/>
              <a:t>De </a:t>
            </a:r>
            <a:r>
              <a:rPr lang="en-US" sz="3200" b="1" dirty="0" err="1" smtClean="0"/>
              <a:t>donde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provienen</a:t>
            </a:r>
            <a:r>
              <a:rPr lang="en-US" sz="3200" b="1" dirty="0" smtClean="0"/>
              <a:t> los </a:t>
            </a:r>
            <a:r>
              <a:rPr lang="en-US" sz="3200" b="1" dirty="0" err="1" smtClean="0"/>
              <a:t>ingresos</a:t>
            </a:r>
            <a:r>
              <a:rPr lang="en-US" sz="3200" b="1" dirty="0" smtClean="0"/>
              <a:t> del </a:t>
            </a:r>
            <a:r>
              <a:rPr lang="en-US" sz="3200" b="1" dirty="0" err="1" smtClean="0"/>
              <a:t>Instituto</a:t>
            </a:r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285720" y="2428868"/>
            <a:ext cx="80010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El </a:t>
            </a:r>
            <a:r>
              <a:rPr lang="en-US" dirty="0" err="1" smtClean="0"/>
              <a:t>Instituto</a:t>
            </a:r>
            <a:r>
              <a:rPr lang="en-US" dirty="0" smtClean="0"/>
              <a:t> </a:t>
            </a:r>
            <a:r>
              <a:rPr lang="en-US" dirty="0" err="1" smtClean="0"/>
              <a:t>Estatal</a:t>
            </a:r>
            <a:r>
              <a:rPr lang="en-US" dirty="0" smtClean="0"/>
              <a:t> Electoral de Baja California </a:t>
            </a:r>
            <a:r>
              <a:rPr lang="en-US" dirty="0" err="1" smtClean="0"/>
              <a:t>es</a:t>
            </a:r>
            <a:r>
              <a:rPr lang="en-US" dirty="0" smtClean="0"/>
              <a:t> un </a:t>
            </a:r>
            <a:r>
              <a:rPr lang="en-US" dirty="0" err="1" smtClean="0"/>
              <a:t>organismo</a:t>
            </a:r>
            <a:r>
              <a:rPr lang="en-US" dirty="0" smtClean="0"/>
              <a:t> </a:t>
            </a:r>
            <a:r>
              <a:rPr lang="en-US" dirty="0" err="1" smtClean="0"/>
              <a:t>autónomo</a:t>
            </a:r>
            <a:r>
              <a:rPr lang="en-US" dirty="0" smtClean="0"/>
              <a:t> </a:t>
            </a:r>
            <a:r>
              <a:rPr lang="en-US" dirty="0" err="1" smtClean="0"/>
              <a:t>cuya</a:t>
            </a:r>
            <a:r>
              <a:rPr lang="en-US" dirty="0" smtClean="0"/>
              <a:t> </a:t>
            </a:r>
            <a:r>
              <a:rPr lang="en-US" dirty="0" err="1" smtClean="0"/>
              <a:t>función</a:t>
            </a:r>
            <a:r>
              <a:rPr lang="en-US" dirty="0" smtClean="0"/>
              <a:t> principal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organización</a:t>
            </a:r>
            <a:r>
              <a:rPr lang="en-US" dirty="0" smtClean="0"/>
              <a:t> de </a:t>
            </a:r>
            <a:r>
              <a:rPr lang="en-US" dirty="0" err="1" smtClean="0"/>
              <a:t>elecciones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gobernador</a:t>
            </a:r>
            <a:r>
              <a:rPr lang="en-US" dirty="0" smtClean="0"/>
              <a:t>, </a:t>
            </a:r>
            <a:r>
              <a:rPr lang="en-US" dirty="0" err="1" smtClean="0"/>
              <a:t>diputados</a:t>
            </a:r>
            <a:r>
              <a:rPr lang="en-US" dirty="0" smtClean="0"/>
              <a:t> y </a:t>
            </a:r>
            <a:r>
              <a:rPr lang="en-US" dirty="0" err="1" smtClean="0"/>
              <a:t>ayuntamientos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Para </a:t>
            </a:r>
            <a:r>
              <a:rPr lang="en-US" dirty="0" err="1" smtClean="0"/>
              <a:t>desarrollar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función</a:t>
            </a:r>
            <a:r>
              <a:rPr lang="en-US" dirty="0" smtClean="0"/>
              <a:t>, el </a:t>
            </a:r>
            <a:r>
              <a:rPr lang="en-US" dirty="0" err="1" smtClean="0"/>
              <a:t>Instituto</a:t>
            </a:r>
            <a:r>
              <a:rPr lang="en-US" dirty="0" smtClean="0"/>
              <a:t> no genera </a:t>
            </a:r>
            <a:r>
              <a:rPr lang="en-US" dirty="0" err="1" smtClean="0"/>
              <a:t>ingresos</a:t>
            </a:r>
            <a:r>
              <a:rPr lang="en-US" dirty="0" smtClean="0"/>
              <a:t> </a:t>
            </a:r>
            <a:r>
              <a:rPr lang="en-US" dirty="0" err="1" smtClean="0"/>
              <a:t>propios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lo </a:t>
            </a:r>
            <a:r>
              <a:rPr lang="en-US" dirty="0" err="1" smtClean="0"/>
              <a:t>tanto</a:t>
            </a:r>
            <a:r>
              <a:rPr lang="en-US" dirty="0" smtClean="0"/>
              <a:t>; el </a:t>
            </a:r>
            <a:r>
              <a:rPr lang="en-US" dirty="0" err="1" smtClean="0"/>
              <a:t>recurso</a:t>
            </a:r>
            <a:r>
              <a:rPr lang="en-US" dirty="0" smtClean="0"/>
              <a:t> a </a:t>
            </a:r>
            <a:r>
              <a:rPr lang="en-US" dirty="0" err="1" smtClean="0"/>
              <a:t>ejercer</a:t>
            </a:r>
            <a:r>
              <a:rPr lang="en-US" dirty="0" smtClean="0"/>
              <a:t> </a:t>
            </a:r>
            <a:r>
              <a:rPr lang="en-US" dirty="0" err="1" smtClean="0"/>
              <a:t>durante</a:t>
            </a:r>
            <a:r>
              <a:rPr lang="en-US" dirty="0" smtClean="0"/>
              <a:t> el </a:t>
            </a:r>
            <a:r>
              <a:rPr lang="en-US" dirty="0" err="1" smtClean="0"/>
              <a:t>año</a:t>
            </a:r>
            <a:r>
              <a:rPr lang="en-US" dirty="0" smtClean="0"/>
              <a:t> lo </a:t>
            </a:r>
            <a:r>
              <a:rPr lang="en-US" dirty="0" err="1" smtClean="0"/>
              <a:t>recibe</a:t>
            </a:r>
            <a:r>
              <a:rPr lang="en-US" dirty="0" smtClean="0"/>
              <a:t> del </a:t>
            </a:r>
            <a:r>
              <a:rPr lang="en-US" dirty="0" err="1" smtClean="0"/>
              <a:t>poder</a:t>
            </a:r>
            <a:r>
              <a:rPr lang="en-US" dirty="0" smtClean="0"/>
              <a:t> </a:t>
            </a:r>
            <a:r>
              <a:rPr lang="en-US" dirty="0" err="1" smtClean="0"/>
              <a:t>ejecutivo</a:t>
            </a:r>
            <a:r>
              <a:rPr lang="en-US" dirty="0" smtClean="0"/>
              <a:t> </a:t>
            </a:r>
            <a:r>
              <a:rPr lang="en-US" dirty="0" err="1" smtClean="0"/>
              <a:t>previa</a:t>
            </a:r>
            <a:r>
              <a:rPr lang="en-US" dirty="0" smtClean="0"/>
              <a:t> </a:t>
            </a:r>
            <a:r>
              <a:rPr lang="en-US" dirty="0" err="1" smtClean="0"/>
              <a:t>autorización</a:t>
            </a:r>
            <a:r>
              <a:rPr lang="en-US" dirty="0" smtClean="0"/>
              <a:t> del </a:t>
            </a:r>
            <a:r>
              <a:rPr lang="en-US" dirty="0" err="1" smtClean="0"/>
              <a:t>Poder</a:t>
            </a:r>
            <a:r>
              <a:rPr lang="en-US" dirty="0" smtClean="0"/>
              <a:t> </a:t>
            </a:r>
            <a:r>
              <a:rPr lang="en-US" dirty="0" err="1" smtClean="0"/>
              <a:t>Legislativo</a:t>
            </a:r>
            <a:r>
              <a:rPr lang="en-US" dirty="0" smtClean="0"/>
              <a:t> del Estado. </a:t>
            </a:r>
          </a:p>
          <a:p>
            <a:pPr algn="just">
              <a:buFont typeface="Arial" charset="0"/>
              <a:buChar char="•"/>
            </a:pPr>
            <a:endParaRPr lang="en-US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2627784" y="116632"/>
            <a:ext cx="5616624" cy="86409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PRESUPUESTO CIUDADANO </a:t>
            </a:r>
            <a:b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2016</a:t>
            </a:r>
            <a:endParaRPr kumimoji="0" lang="es-MX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30" name="Picture 6" descr="http://st.depositphotos.com/1760000/4134/i/950/depositphotos_41347993-3D-Dollar-sign-and-golden-coins-on-whi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4214818"/>
            <a:ext cx="3571900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928662" y="1428736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/>
              <a:t>Política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Presupuestal</a:t>
            </a:r>
            <a:endParaRPr lang="en-US" sz="36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428596" y="2143116"/>
            <a:ext cx="80010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presupuesto</a:t>
            </a:r>
            <a:r>
              <a:rPr lang="en-US" dirty="0" smtClean="0"/>
              <a:t> de </a:t>
            </a:r>
            <a:r>
              <a:rPr lang="en-US" dirty="0" err="1" smtClean="0"/>
              <a:t>egresos</a:t>
            </a:r>
            <a:r>
              <a:rPr lang="en-US" dirty="0" smtClean="0"/>
              <a:t> </a:t>
            </a:r>
            <a:r>
              <a:rPr lang="en-US" dirty="0" err="1" smtClean="0"/>
              <a:t>aprobado</a:t>
            </a:r>
            <a:r>
              <a:rPr lang="en-US" dirty="0" smtClean="0"/>
              <a:t> a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Instituto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sustentado</a:t>
            </a:r>
            <a:r>
              <a:rPr lang="en-US" dirty="0" smtClean="0"/>
              <a:t> </a:t>
            </a:r>
            <a:r>
              <a:rPr lang="en-US" dirty="0" err="1" smtClean="0"/>
              <a:t>mediante</a:t>
            </a:r>
            <a:r>
              <a:rPr lang="en-US" dirty="0" smtClean="0"/>
              <a:t> los </a:t>
            </a:r>
            <a:r>
              <a:rPr lang="en-US" dirty="0" err="1" smtClean="0"/>
              <a:t>principios</a:t>
            </a:r>
            <a:r>
              <a:rPr lang="en-US" dirty="0" smtClean="0"/>
              <a:t> de:</a:t>
            </a:r>
          </a:p>
          <a:p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Eficiencia</a:t>
            </a:r>
            <a:endParaRPr lang="en-US" dirty="0" smtClean="0"/>
          </a:p>
          <a:p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Eficacia</a:t>
            </a: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Economía</a:t>
            </a: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Transparencia</a:t>
            </a: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Honradez</a:t>
            </a: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Basado</a:t>
            </a:r>
            <a:r>
              <a:rPr lang="en-US" dirty="0" smtClean="0"/>
              <a:t> en </a:t>
            </a:r>
            <a:r>
              <a:rPr lang="en-US" dirty="0" err="1" smtClean="0"/>
              <a:t>Resultados</a:t>
            </a: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/>
          </a:p>
        </p:txBody>
      </p:sp>
      <p:pic>
        <p:nvPicPr>
          <p:cNvPr id="47106" name="Picture 2" descr="https://encrypted-tbn1.gstatic.com/images?q=tbn:ANd9GcTalzdTmpCfG8jyS_WsQJU881wjWH544freH9K7RgjjTqwKD3U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3" y="2786058"/>
            <a:ext cx="2786083" cy="1714512"/>
          </a:xfrm>
          <a:prstGeom prst="rect">
            <a:avLst/>
          </a:prstGeom>
          <a:noFill/>
        </p:spPr>
      </p:pic>
      <p:pic>
        <p:nvPicPr>
          <p:cNvPr id="47112" name="Picture 8" descr="http://www.educafin.com/archivos/articulos/transparenci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4" y="4714884"/>
            <a:ext cx="3257572" cy="1714512"/>
          </a:xfrm>
          <a:prstGeom prst="rect">
            <a:avLst/>
          </a:prstGeom>
          <a:noFill/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2627784" y="116632"/>
            <a:ext cx="5616624" cy="86409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PRESUPUESTO CIUDADANO </a:t>
            </a:r>
            <a:b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2016</a:t>
            </a:r>
            <a:endParaRPr kumimoji="0" lang="es-MX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2844" y="1357298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Estructura</a:t>
            </a:r>
            <a:r>
              <a:rPr lang="en-US" sz="3200" b="1" dirty="0" smtClean="0"/>
              <a:t> del </a:t>
            </a:r>
            <a:r>
              <a:rPr lang="en-US" sz="3200" b="1" dirty="0" err="1" smtClean="0"/>
              <a:t>Presupuesto</a:t>
            </a:r>
            <a:r>
              <a:rPr lang="en-US" sz="3200" b="1" dirty="0" smtClean="0"/>
              <a:t> de </a:t>
            </a:r>
            <a:r>
              <a:rPr lang="en-US" sz="3200" b="1" dirty="0" err="1" smtClean="0"/>
              <a:t>Egresos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85720" y="2000240"/>
          <a:ext cx="6000792" cy="3286152"/>
        </p:xfrm>
        <a:graphic>
          <a:graphicData uri="http://schemas.openxmlformats.org/drawingml/2006/table">
            <a:tbl>
              <a:tblPr/>
              <a:tblGrid>
                <a:gridCol w="71438"/>
                <a:gridCol w="3143272"/>
                <a:gridCol w="1500198"/>
                <a:gridCol w="1285884"/>
              </a:tblGrid>
              <a:tr h="277756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CONCEPTO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MX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7863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56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INGRESOS PRESUPUESTALES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</a:t>
                      </a:r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187,344,204.00 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00087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775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56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 EGRESOS PRESUPUESTALES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</a:t>
                      </a:r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187,344,204.00 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67863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EGRESOS PRESUPUESTALES: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7863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SERVICIOS PERSONALES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4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$    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38,245,320.36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MX" sz="1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863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MATERIALES Y SUMINISTROS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4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         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57,671,995.68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MX" sz="1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863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SERVICIOS GENERALES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4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55,735,229.81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MX" sz="1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863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APOYOS A PARTIDOS POLÍTICOS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4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    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30,074,162.67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MX" sz="1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863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BIENES MUEBLES E INMUEBLES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4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         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5,617,495.48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MX" sz="1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0722" name="Picture 2" descr="http://4.bp.blogspot.com/_rbn1VUy5sGM/SxLYNQyu1GI/AAAAAAAAADM/aRjVfBQhPQQ/s1600/presu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3929066"/>
            <a:ext cx="2729559" cy="2714644"/>
          </a:xfrm>
          <a:prstGeom prst="rect">
            <a:avLst/>
          </a:prstGeom>
          <a:noFill/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2627784" y="116632"/>
            <a:ext cx="5616624" cy="86409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PRESUPUESTO CIUDADANO </a:t>
            </a:r>
            <a:b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2016</a:t>
            </a:r>
            <a:endParaRPr kumimoji="0" lang="es-MX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42844" y="1500174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Estructura</a:t>
            </a:r>
            <a:r>
              <a:rPr lang="en-US" sz="3200" b="1" dirty="0" smtClean="0"/>
              <a:t> del </a:t>
            </a:r>
            <a:r>
              <a:rPr lang="en-US" sz="3200" b="1" dirty="0" err="1" smtClean="0"/>
              <a:t>Presupuesto</a:t>
            </a:r>
            <a:r>
              <a:rPr lang="en-US" sz="3200" b="1" dirty="0" smtClean="0"/>
              <a:t> de </a:t>
            </a:r>
            <a:r>
              <a:rPr lang="en-US" sz="3200" b="1" dirty="0" err="1" smtClean="0"/>
              <a:t>Egresos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graphicFrame>
        <p:nvGraphicFramePr>
          <p:cNvPr id="8" name="8 Gráfico"/>
          <p:cNvGraphicFramePr/>
          <p:nvPr/>
        </p:nvGraphicFramePr>
        <p:xfrm>
          <a:off x="714348" y="2357430"/>
          <a:ext cx="6929486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1 Título"/>
          <p:cNvSpPr txBox="1">
            <a:spLocks/>
          </p:cNvSpPr>
          <p:nvPr/>
        </p:nvSpPr>
        <p:spPr>
          <a:xfrm>
            <a:off x="2627784" y="116632"/>
            <a:ext cx="5616624" cy="86409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PRESUPUESTO CIUDADANO </a:t>
            </a:r>
            <a:b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2016</a:t>
            </a:r>
            <a:endParaRPr kumimoji="0" lang="es-MX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2844" y="1357298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Presupuesto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Ejercido</a:t>
            </a:r>
            <a:r>
              <a:rPr lang="en-US" sz="3200" b="1" dirty="0" smtClean="0"/>
              <a:t> al Primer </a:t>
            </a:r>
            <a:r>
              <a:rPr lang="en-US" sz="3200" b="1" dirty="0" err="1" smtClean="0"/>
              <a:t>Trimestre</a:t>
            </a:r>
            <a:endParaRPr lang="en-US" sz="3200" b="1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85720" y="2143116"/>
          <a:ext cx="6000792" cy="2331072"/>
        </p:xfrm>
        <a:graphic>
          <a:graphicData uri="http://schemas.openxmlformats.org/drawingml/2006/table">
            <a:tbl>
              <a:tblPr/>
              <a:tblGrid>
                <a:gridCol w="71438"/>
                <a:gridCol w="3143272"/>
                <a:gridCol w="1500198"/>
                <a:gridCol w="1285884"/>
              </a:tblGrid>
              <a:tr h="277756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CONCEPTO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MX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775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56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 </a:t>
                      </a:r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PRESUPUESTO EJERCIDO AL PRIMER TRIMESTRE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$66,903,293.04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67863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SERVICIOS PERSONALES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4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$    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29,487,672.58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MX" sz="1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7863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MATERIALES Y SUMINISTROS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4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         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1,303,495.21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MX" sz="1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863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SERVICIOS GENERALES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4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12,190,699.93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MX" sz="1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863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APOYOS A PARTIDOS POLÍTICOS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4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    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20,414,636.22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MX" sz="1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863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BIENES MUEBLES E INMUEBLES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4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         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3,506,789.10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MX" sz="1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0722" name="Picture 2" descr="http://4.bp.blogspot.com/_rbn1VUy5sGM/SxLYNQyu1GI/AAAAAAAAADM/aRjVfBQhPQQ/s1600/presu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3929066"/>
            <a:ext cx="2729559" cy="2714644"/>
          </a:xfrm>
          <a:prstGeom prst="rect">
            <a:avLst/>
          </a:prstGeom>
          <a:noFill/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2627784" y="116632"/>
            <a:ext cx="5616624" cy="86409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PRESUPUESTO CIUDADANO </a:t>
            </a:r>
            <a:b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2016</a:t>
            </a:r>
            <a:endParaRPr kumimoji="0" lang="es-MX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ón LOGO TRANS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PRESENTACION IEE-2016 MAS CLARITA</Template>
  <TotalTime>4478</TotalTime>
  <Words>766</Words>
  <Application>Microsoft Office PowerPoint</Application>
  <PresentationFormat>Presentación en pantalla (4:3)</PresentationFormat>
  <Paragraphs>167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Presentación LOGO TRANSP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ANTEPROYECTO DE PRESUPUESTO DE EGRESOS 2016</dc:title>
  <dc:creator>MANUEL</dc:creator>
  <cp:lastModifiedBy>usuario</cp:lastModifiedBy>
  <cp:revision>409</cp:revision>
  <dcterms:created xsi:type="dcterms:W3CDTF">2015-11-11T17:39:54Z</dcterms:created>
  <dcterms:modified xsi:type="dcterms:W3CDTF">2016-04-30T02:32:46Z</dcterms:modified>
</cp:coreProperties>
</file>