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5"/>
  </p:notesMasterIdLst>
  <p:sldIdLst>
    <p:sldId id="256" r:id="rId2"/>
    <p:sldId id="296" r:id="rId3"/>
    <p:sldId id="297" r:id="rId4"/>
    <p:sldId id="257" r:id="rId5"/>
    <p:sldId id="258" r:id="rId6"/>
    <p:sldId id="259" r:id="rId7"/>
    <p:sldId id="282" r:id="rId8"/>
    <p:sldId id="283" r:id="rId9"/>
    <p:sldId id="284" r:id="rId10"/>
    <p:sldId id="285" r:id="rId11"/>
    <p:sldId id="288" r:id="rId12"/>
    <p:sldId id="289" r:id="rId13"/>
    <p:sldId id="291" r:id="rId14"/>
    <p:sldId id="303" r:id="rId15"/>
    <p:sldId id="292" r:id="rId16"/>
    <p:sldId id="293" r:id="rId17"/>
    <p:sldId id="294" r:id="rId18"/>
    <p:sldId id="295" r:id="rId19"/>
    <p:sldId id="261" r:id="rId20"/>
    <p:sldId id="262" r:id="rId21"/>
    <p:sldId id="298" r:id="rId22"/>
    <p:sldId id="263" r:id="rId23"/>
    <p:sldId id="267" r:id="rId24"/>
    <p:sldId id="338" r:id="rId25"/>
    <p:sldId id="266" r:id="rId26"/>
    <p:sldId id="269" r:id="rId27"/>
    <p:sldId id="300" r:id="rId28"/>
    <p:sldId id="270" r:id="rId29"/>
    <p:sldId id="271" r:id="rId30"/>
    <p:sldId id="272" r:id="rId31"/>
    <p:sldId id="277" r:id="rId32"/>
    <p:sldId id="278" r:id="rId33"/>
    <p:sldId id="301" r:id="rId34"/>
    <p:sldId id="274" r:id="rId35"/>
    <p:sldId id="275" r:id="rId36"/>
    <p:sldId id="337" r:id="rId37"/>
    <p:sldId id="304" r:id="rId38"/>
    <p:sldId id="305" r:id="rId39"/>
    <p:sldId id="306" r:id="rId40"/>
    <p:sldId id="307" r:id="rId41"/>
    <p:sldId id="309" r:id="rId42"/>
    <p:sldId id="310" r:id="rId43"/>
    <p:sldId id="312" r:id="rId44"/>
    <p:sldId id="313" r:id="rId45"/>
    <p:sldId id="314" r:id="rId46"/>
    <p:sldId id="322" r:id="rId47"/>
    <p:sldId id="321" r:id="rId48"/>
    <p:sldId id="302" r:id="rId49"/>
    <p:sldId id="280" r:id="rId50"/>
    <p:sldId id="281" r:id="rId51"/>
    <p:sldId id="331" r:id="rId52"/>
    <p:sldId id="326" r:id="rId53"/>
    <p:sldId id="339" r:id="rId54"/>
    <p:sldId id="327" r:id="rId55"/>
    <p:sldId id="328" r:id="rId56"/>
    <p:sldId id="332" r:id="rId57"/>
    <p:sldId id="336" r:id="rId58"/>
    <p:sldId id="333" r:id="rId59"/>
    <p:sldId id="334" r:id="rId60"/>
    <p:sldId id="335" r:id="rId61"/>
    <p:sldId id="329" r:id="rId62"/>
    <p:sldId id="330" r:id="rId63"/>
    <p:sldId id="325" r:id="rId6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25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E6A8B-065D-4A8B-B271-8B544E2FB398}" type="datetimeFigureOut">
              <a:rPr lang="es-MX" smtClean="0"/>
              <a:pPr/>
              <a:t>24/08/2016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E1ABB-1E63-4058-8358-2F70678EDBF2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3288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1ABB-1E63-4058-8358-2F70678EDBF2}" type="slidenum">
              <a:rPr lang="es-MX" smtClean="0"/>
              <a:pPr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57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E1ABB-1E63-4058-8358-2F70678EDBF2}" type="slidenum">
              <a:rPr lang="es-MX" smtClean="0"/>
              <a:pPr/>
              <a:t>34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580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CAA52A-0135-4D26-8926-68387693BE84}" type="datetimeFigureOut">
              <a:rPr lang="es-MX" smtClean="0"/>
              <a:pPr/>
              <a:t>24/08/2016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1A976B-76C5-460E-B7FD-5BD134EF1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mailto:transparencia@ieebc.mx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000232" y="2071679"/>
            <a:ext cx="6786610" cy="2571767"/>
          </a:xfrm>
        </p:spPr>
        <p:txBody>
          <a:bodyPr anchor="ctr">
            <a:normAutofit/>
          </a:bodyPr>
          <a:lstStyle/>
          <a:p>
            <a:pPr algn="r"/>
            <a:r>
              <a:rPr lang="es-MX" b="1" dirty="0" smtClean="0">
                <a:latin typeface="Corbel" pitchFamily="34" charset="0"/>
              </a:rPr>
              <a:t>Reglamento de Transparencia y Acceso a la información pública del Instituto Estatal Electoral de Baja California  </a:t>
            </a:r>
            <a:br>
              <a:rPr lang="es-MX" b="1" dirty="0" smtClean="0">
                <a:latin typeface="Corbel" pitchFamily="34" charset="0"/>
              </a:rPr>
            </a:br>
            <a:r>
              <a:rPr lang="es-MX" dirty="0" smtClean="0">
                <a:latin typeface="Corbel" pitchFamily="34" charset="0"/>
              </a:rPr>
              <a:t/>
            </a:r>
            <a:br>
              <a:rPr lang="es-MX" dirty="0" smtClean="0">
                <a:latin typeface="Corbel" pitchFamily="34" charset="0"/>
              </a:rPr>
            </a:br>
            <a:r>
              <a:rPr lang="es-MX" sz="2000" dirty="0" smtClean="0">
                <a:latin typeface="Corbel" pitchFamily="34" charset="0"/>
              </a:rPr>
              <a:t>24 de agosto de 2016</a:t>
            </a:r>
            <a:r>
              <a:rPr lang="es-MX" b="1" dirty="0" smtClean="0">
                <a:latin typeface="Corbel" pitchFamily="34" charset="0"/>
              </a:rPr>
              <a:t> 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5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901014" cy="6027132"/>
          </a:xfrm>
        </p:spPr>
        <p:txBody>
          <a:bodyPr/>
          <a:lstStyle/>
          <a:p>
            <a:r>
              <a:rPr lang="es-MX" dirty="0" smtClean="0">
                <a:latin typeface="Corbel" pitchFamily="34" charset="0"/>
              </a:rPr>
              <a:t>Miembros: </a:t>
            </a:r>
            <a:r>
              <a:rPr lang="es-MX" b="1" i="1" dirty="0" smtClean="0">
                <a:latin typeface="Corbel" pitchFamily="34" charset="0"/>
              </a:rPr>
              <a:t>(Art. 11)</a:t>
            </a:r>
          </a:p>
          <a:p>
            <a:pPr marL="514350" indent="-514350" algn="just">
              <a:buAutoNum type="arabicPeriod"/>
            </a:pPr>
            <a:r>
              <a:rPr lang="es-MX" dirty="0" smtClean="0">
                <a:latin typeface="Corbel" pitchFamily="34" charset="0"/>
              </a:rPr>
              <a:t>Un servidor público del Instituto, designado por el Consejo a propuesta del Consejero Presidente, quien lo presidirá.</a:t>
            </a:r>
          </a:p>
          <a:p>
            <a:pPr marL="514350" indent="-514350" algn="just">
              <a:buFont typeface="Wingdings"/>
              <a:buAutoNum type="arabicPeriod"/>
            </a:pPr>
            <a:r>
              <a:rPr lang="es-MX" dirty="0" smtClean="0">
                <a:latin typeface="Corbel" pitchFamily="34" charset="0"/>
              </a:rPr>
              <a:t>Un servidor público del Instituto, designado por la Junta General Ejecutiva, a propuesta de la Secretaria Ejecutiva.</a:t>
            </a:r>
          </a:p>
          <a:p>
            <a:pPr marL="514350" indent="-514350" algn="just">
              <a:buFont typeface="Wingdings"/>
              <a:buAutoNum type="arabicPeriod"/>
            </a:pPr>
            <a:r>
              <a:rPr lang="es-MX" dirty="0" smtClean="0">
                <a:latin typeface="Corbel" pitchFamily="34" charset="0"/>
              </a:rPr>
              <a:t>El Titular de la Unidad de Transparencia del Instituto.</a:t>
            </a:r>
          </a:p>
          <a:p>
            <a:pPr marL="514350" indent="-514350" algn="just">
              <a:buFont typeface="Wingdings"/>
              <a:buAutoNum type="arabicPeriod"/>
            </a:pPr>
            <a:r>
              <a:rPr lang="es-MX" dirty="0" smtClean="0">
                <a:latin typeface="Corbel" pitchFamily="34" charset="0"/>
              </a:rPr>
              <a:t>Un servidor público designado por el </a:t>
            </a:r>
          </a:p>
          <a:p>
            <a:pPr marL="514350" indent="-514350" algn="just">
              <a:buNone/>
            </a:pPr>
            <a:r>
              <a:rPr lang="es-MX" dirty="0" smtClean="0">
                <a:latin typeface="Corbel" pitchFamily="34" charset="0"/>
              </a:rPr>
              <a:t>	Titular de la UT  fungirá como Secretario</a:t>
            </a:r>
          </a:p>
          <a:p>
            <a:pPr marL="514350" indent="-514350" algn="just">
              <a:buNone/>
            </a:pPr>
            <a:r>
              <a:rPr lang="es-MX" dirty="0" smtClean="0">
                <a:latin typeface="Corbel" pitchFamily="34" charset="0"/>
              </a:rPr>
              <a:t>	Técnico, quien tendrá voz pero no voto.</a:t>
            </a:r>
          </a:p>
          <a:p>
            <a:pPr marL="514350" indent="-514350" algn="just">
              <a:buFont typeface="Wingdings"/>
              <a:buAutoNum type="arabicPeriod"/>
            </a:pPr>
            <a:endParaRPr lang="es-MX" dirty="0" smtClean="0">
              <a:solidFill>
                <a:schemeClr val="tx2"/>
              </a:solidFill>
              <a:latin typeface="Corbel" pitchFamily="34" charset="0"/>
            </a:endParaRPr>
          </a:p>
          <a:p>
            <a:pPr marL="514350" indent="-514350" algn="just">
              <a:buAutoNum type="arabicPeriod"/>
            </a:pP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8196" name="Picture 4" descr="C:\Documents and Settings\Usuario\Local Settings\Temporary Internet Files\Content.IE5\75XY48BE\man-pointi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5008" y="3357562"/>
            <a:ext cx="2851813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uario\Local Settings\Temporary Internet Files\Content.IE5\J5XT3WX5\to-dolis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286124"/>
            <a:ext cx="3539032" cy="281734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b="1" dirty="0" smtClean="0">
                <a:latin typeface="Corbel" pitchFamily="34" charset="0"/>
              </a:rPr>
              <a:t>Principales atribuciones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u="sng" dirty="0" smtClean="0">
                <a:latin typeface="Corbel" pitchFamily="34" charset="0"/>
              </a:rPr>
              <a:t>Confirmar, modificar o revocar </a:t>
            </a:r>
            <a:r>
              <a:rPr lang="es-MX" dirty="0" smtClean="0">
                <a:latin typeface="Corbel" pitchFamily="34" charset="0"/>
              </a:rPr>
              <a:t>la ampliación del plazo de respuesta, clasificación de la información y declaración de inexistencia o de incompetencia.(</a:t>
            </a:r>
            <a:r>
              <a:rPr lang="es-MX" b="1" i="1" dirty="0" smtClean="0">
                <a:latin typeface="Corbel" pitchFamily="34" charset="0"/>
              </a:rPr>
              <a:t>Art.12 fracc.II)</a:t>
            </a:r>
            <a:r>
              <a:rPr lang="es-MX" dirty="0" smtClean="0">
                <a:latin typeface="Corbel" pitchFamily="34" charset="0"/>
              </a:rPr>
              <a:t> 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1267" name="Picture 3" descr="C:\Documents and Settings\Usuario\Local Settings\Temporary Internet Files\Content.IE5\75XY48BE\documentos-personale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5214950"/>
            <a:ext cx="1684093" cy="1094130"/>
          </a:xfrm>
          <a:prstGeom prst="rect">
            <a:avLst/>
          </a:prstGeom>
          <a:noFill/>
        </p:spPr>
      </p:pic>
      <p:pic>
        <p:nvPicPr>
          <p:cNvPr id="11268" name="Picture 4" descr="C:\Documents and Settings\Usuario\Local Settings\Temporary Internet Files\Content.IE5\75XY48BE\documentos-personales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4214818"/>
            <a:ext cx="1809750" cy="2252664"/>
          </a:xfrm>
          <a:prstGeom prst="rect">
            <a:avLst/>
          </a:prstGeom>
          <a:noFill/>
        </p:spPr>
      </p:pic>
      <p:pic>
        <p:nvPicPr>
          <p:cNvPr id="11269" name="Picture 5" descr="C:\Documents and Settings\Usuario\Local Settings\Temporary Internet Files\Content.IE5\09A385Y7\600px-Blue_check_PD.sv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256"/>
            <a:ext cx="785818" cy="785818"/>
          </a:xfrm>
          <a:prstGeom prst="rect">
            <a:avLst/>
          </a:prstGeom>
          <a:noFill/>
        </p:spPr>
      </p:pic>
      <p:pic>
        <p:nvPicPr>
          <p:cNvPr id="11270" name="Picture 6" descr="C:\Documents and Settings\Usuario\Local Settings\Temporary Internet Files\Content.IE5\J5XT3WX5\600px-Red_x.svg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3500438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72452" cy="3214710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Ordenar a las áreas competentes que generen la información que derivado de sus facultades, competencias y funciones deban tener en posesión o que exponga, las razones por las cuales, en el caso particular, no ejercieron dichas facultades. </a:t>
            </a:r>
            <a:r>
              <a:rPr lang="es-MX" b="1" i="1" dirty="0" smtClean="0">
                <a:latin typeface="Corbel" pitchFamily="34" charset="0"/>
              </a:rPr>
              <a:t>(Art.12 fracc.III)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2293" name="Picture 5" descr="C:\Documents and Settings\Usuario\Local Settings\Temporary Internet Files\Content.IE5\75XY48BE\levantar-la-mano-preguntar-t13367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500438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Documents and Settings\Usuario\Local Settings\Temporary Internet Files\Content.IE5\0PQBGLMJ\reunion[1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500306"/>
            <a:ext cx="3929090" cy="392909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225536"/>
          </a:xfrm>
        </p:spPr>
        <p:txBody>
          <a:bodyPr anchor="ctr"/>
          <a:lstStyle/>
          <a:p>
            <a:pPr algn="ctr"/>
            <a:r>
              <a:rPr lang="es-MX" b="1" dirty="0" smtClean="0">
                <a:latin typeface="Corbel" pitchFamily="34" charset="0"/>
              </a:rPr>
              <a:t>SESIONES</a:t>
            </a:r>
            <a:r>
              <a:rPr lang="es-MX" dirty="0" smtClean="0">
                <a:latin typeface="Corbel" pitchFamily="34" charset="0"/>
              </a:rPr>
              <a:t>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2800" dirty="0" smtClean="0">
                <a:latin typeface="Corbel" pitchFamily="34" charset="0"/>
              </a:rPr>
              <a:t>   El comité de transparencia celebrará sesiones ordinarias y extraordinarias según se requiera. </a:t>
            </a:r>
            <a:r>
              <a:rPr lang="es-MX" sz="2800" b="1" i="1" dirty="0" smtClean="0">
                <a:latin typeface="Corbel" pitchFamily="34" charset="0"/>
              </a:rPr>
              <a:t>(Art.13)</a:t>
            </a:r>
            <a:endParaRPr lang="es-MX" sz="2800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Las decisiones y resoluciones del Comité de Transparencia serán definitivas y vinculantes para las áreas administrativas del Instituto Electoral. </a:t>
            </a:r>
          </a:p>
          <a:p>
            <a:pPr algn="just">
              <a:buNone/>
            </a:pPr>
            <a:r>
              <a:rPr lang="es-MX" sz="2000" i="1" dirty="0" smtClean="0">
                <a:latin typeface="Corbel" pitchFamily="34" charset="0"/>
              </a:rPr>
              <a:t>	(Artículo 18 del Reglamento)</a:t>
            </a:r>
          </a:p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>
              <a:buNone/>
            </a:pPr>
            <a:endParaRPr lang="en-US" dirty="0">
              <a:latin typeface="Corbel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"/>
          </p:nvPr>
        </p:nvSpPr>
        <p:spPr>
          <a:xfrm>
            <a:off x="642910" y="500042"/>
            <a:ext cx="7358114" cy="1428760"/>
          </a:xfrm>
        </p:spPr>
        <p:txBody>
          <a:bodyPr/>
          <a:lstStyle/>
          <a:p>
            <a:pPr algn="ctr"/>
            <a:r>
              <a:rPr lang="es-MX" dirty="0" smtClean="0">
                <a:latin typeface="Corbel" pitchFamily="34" charset="0"/>
              </a:rPr>
              <a:t>DETERMINACIONES DEL COMITÉ DE TRANSPARENCIA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1026" name="Picture 2" descr="https://userscontent2.emaze.com/images/28b0c16b-8ba1-40bc-9eeb-e98e9d88fba3/c3972a02ef5951a5b4e1c8ecb6ce5da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83980"/>
            <a:ext cx="2571768" cy="364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571480"/>
            <a:ext cx="7467600" cy="1143000"/>
          </a:xfrm>
        </p:spPr>
        <p:txBody>
          <a:bodyPr anchor="ctr">
            <a:normAutofit/>
          </a:bodyPr>
          <a:lstStyle/>
          <a:p>
            <a:r>
              <a:rPr lang="es-MX" sz="3200" dirty="0" smtClean="0">
                <a:latin typeface="Corbel" pitchFamily="34" charset="0"/>
              </a:rPr>
              <a:t>  Unidad de</a:t>
            </a:r>
            <a:endParaRPr lang="es-MX" sz="3200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 anchor="ctr"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Órgano encargado de difundir la información de oficio, recibir y tramitar las solicitudes de acceso a la información y de protección de los datos personales, y servir como vínculo entre el Instituto y el Ciudadano. </a:t>
            </a:r>
          </a:p>
          <a:p>
            <a:pPr algn="just">
              <a:buNone/>
            </a:pPr>
            <a:r>
              <a:rPr lang="es-MX" b="1" i="1" dirty="0" smtClean="0">
                <a:latin typeface="Corbel" pitchFamily="34" charset="0"/>
              </a:rPr>
              <a:t>	(Art.2 fracc.XXVI)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14290"/>
            <a:ext cx="4746627" cy="24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b="1" dirty="0" smtClean="0">
                <a:latin typeface="Corbel" pitchFamily="34" charset="0"/>
              </a:rPr>
              <a:t>Principales Atribuciones 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Supervisar la actualización y publicación de los contenidos del Portal de Transparencia. </a:t>
            </a:r>
            <a:r>
              <a:rPr lang="es-MX" b="1" i="1" dirty="0" smtClean="0">
                <a:latin typeface="Corbel" pitchFamily="34" charset="0"/>
              </a:rPr>
              <a:t>(Art 21 fracc. IX)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38919" name="Picture 7" descr="http://3.bp.blogspot.com/-gDqy3rJmLUU/T38S04A-U8I/AAAAAAAAFhU/KGxXOdWNE88/s1600/la+proxima+guerra+Internet+Censorship+CISPA+-+Newest+Cyber+Security+Bil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928934"/>
            <a:ext cx="5314945" cy="344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500042"/>
            <a:ext cx="7239000" cy="5955694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Capacitar al personal del Instituto en materia de derecho de acceso a la información y protección de datos personales. </a:t>
            </a:r>
            <a:r>
              <a:rPr lang="es-MX" b="1" i="1" dirty="0" smtClean="0">
                <a:latin typeface="Corbel" pitchFamily="34" charset="0"/>
              </a:rPr>
              <a:t>(Art.21 fracc.X)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868"/>
            <a:ext cx="4357718" cy="330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ÁREA administrativa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14810" y="2214554"/>
            <a:ext cx="4429156" cy="4402274"/>
          </a:xfrm>
        </p:spPr>
        <p:txBody>
          <a:bodyPr anchor="t"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  Instancia dentro de la estructura orgánica del Instituto Estatal Electoral de Baja California que cuenta o puede contar con información pública. </a:t>
            </a:r>
            <a:r>
              <a:rPr lang="es-MX" b="1" i="1" dirty="0" smtClean="0">
                <a:latin typeface="Corbel" pitchFamily="34" charset="0"/>
              </a:rPr>
              <a:t>(Art. 2 fracc.I)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36865" name="Picture 1" descr="C:\Documents and Settings\Usuario\Local Settings\Temporary Internet Files\Content.IE5\75XY48BE\email6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2643206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sz="3200" b="1" dirty="0" smtClean="0">
                <a:latin typeface="Corbel" pitchFamily="34" charset="0"/>
              </a:rPr>
              <a:t>RESPONSABILIDADES</a:t>
            </a:r>
            <a:endParaRPr lang="es-MX" sz="3200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/>
            <a:endParaRPr lang="es-MX" dirty="0" smtClean="0">
              <a:latin typeface="Corbel" pitchFamily="34" charset="0"/>
            </a:endParaRPr>
          </a:p>
          <a:p>
            <a:pPr algn="just"/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Resguardar documentos que generen, 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	tanto de manera física como electrónica.</a:t>
            </a:r>
          </a:p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Nombrar un enlace de transparencia.</a:t>
            </a:r>
          </a:p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Publicar la información pública de oficio.</a:t>
            </a: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21508" name="Picture 4" descr="http://maestrofinanciero.com/wp-content/uploads/2013/04/responsabilid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214554"/>
            <a:ext cx="219075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62" y="285728"/>
            <a:ext cx="7467600" cy="1143000"/>
          </a:xfrm>
        </p:spPr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Aspectos Generales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El reglamento de transparencia es resultado de la homologación de instrumentos jurídicos en la materia en el ámbito federal y local.</a:t>
            </a:r>
          </a:p>
          <a:p>
            <a:pPr algn="just"/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La Ley General de Transparencia entró en vigor el 5 de mayo del 2015 y dio un año para homologar las leyes estatales.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40962" name="Picture 2" descr="C:\Documents and Settings\vostro\Local Settings\Temporary Internet Files\Content.IE5\63KR9SQ3\20480625-vector-illustration-of-cartoon-boy-thinking-with-white-bubb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122897"/>
            <a:ext cx="2179692" cy="249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gcdn.emol.cl/temas-legales/files/2013/05/director-fund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2550" y="3848123"/>
            <a:ext cx="6991350" cy="3009901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186766" cy="6148186"/>
          </a:xfrm>
        </p:spPr>
        <p:txBody>
          <a:bodyPr anchor="t">
            <a:normAutofit/>
          </a:bodyPr>
          <a:lstStyle/>
          <a:p>
            <a:endParaRPr lang="es-MX" sz="2800" dirty="0" smtClean="0">
              <a:latin typeface="Corbel" pitchFamily="34" charset="0"/>
            </a:endParaRPr>
          </a:p>
          <a:p>
            <a:r>
              <a:rPr lang="es-MX" sz="2800" dirty="0" smtClean="0">
                <a:latin typeface="Corbel" pitchFamily="34" charset="0"/>
              </a:rPr>
              <a:t>Entregar información solicitada. </a:t>
            </a:r>
          </a:p>
          <a:p>
            <a:r>
              <a:rPr lang="es-MX" sz="2800" dirty="0" smtClean="0">
                <a:latin typeface="Corbel" pitchFamily="34" charset="0"/>
              </a:rPr>
              <a:t>Solicitar prórroga.</a:t>
            </a:r>
          </a:p>
          <a:p>
            <a:r>
              <a:rPr lang="es-MX" sz="2800" dirty="0" smtClean="0">
                <a:latin typeface="Corbel" pitchFamily="34" charset="0"/>
              </a:rPr>
              <a:t>La incompetencia por declaratoria</a:t>
            </a:r>
          </a:p>
          <a:p>
            <a:r>
              <a:rPr lang="es-MX" sz="2800" dirty="0" smtClean="0">
                <a:latin typeface="Corbel" pitchFamily="34" charset="0"/>
              </a:rPr>
              <a:t>Elaborar acuerdos de clasificación de información reservada y confidencial.  </a:t>
            </a:r>
          </a:p>
          <a:p>
            <a:r>
              <a:rPr lang="es-MX" sz="2800" dirty="0" smtClean="0">
                <a:latin typeface="Corbel" pitchFamily="34" charset="0"/>
              </a:rPr>
              <a:t>Remitir el acuerdo de clasificación de la información al Comité de Transparencia.</a:t>
            </a:r>
          </a:p>
          <a:p>
            <a:r>
              <a:rPr lang="es-MX" sz="2800" dirty="0" smtClean="0">
                <a:latin typeface="Corbel" pitchFamily="34" charset="0"/>
              </a:rPr>
              <a:t>Responsables de los datos personales.</a:t>
            </a:r>
          </a:p>
          <a:p>
            <a:pPr algn="ctr">
              <a:buNone/>
            </a:pPr>
            <a:endParaRPr lang="es-MX" sz="2800" b="1" i="1" dirty="0" smtClean="0">
              <a:latin typeface="Corbel" pitchFamily="34" charset="0"/>
            </a:endParaRPr>
          </a:p>
          <a:p>
            <a:pPr>
              <a:buNone/>
            </a:pPr>
            <a:r>
              <a:rPr lang="es-MX" sz="2000" b="1" i="1" dirty="0" smtClean="0">
                <a:latin typeface="Corbel" pitchFamily="34" charset="0"/>
              </a:rPr>
              <a:t>(Art. 28, 46, 47 y 48) </a:t>
            </a:r>
            <a:endParaRPr lang="es-MX" sz="2000" b="1" i="1" dirty="0"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dirty="0" smtClean="0">
                <a:latin typeface="Corbel" pitchFamily="34" charset="0"/>
              </a:rPr>
              <a:t>Información pública de oficio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15328" cy="4873752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	La información pública de oficio es aquella a la que se refieren los artículos 81, 82 y 83, fracción VII, de la Ley de Transparencia así como el artículo 26 del Reglamento de Transparencia y Acceso a la Información Pública del Instituto Estatal Electoral de Baja California y se encontrará en el Portal de Obligaciones de Transparencia del Instituto. </a:t>
            </a:r>
          </a:p>
          <a:p>
            <a:pPr algn="just">
              <a:buNone/>
            </a:pPr>
            <a:endParaRPr lang="es-MX" b="1" i="1" dirty="0" smtClean="0">
              <a:latin typeface="Corbel" pitchFamily="34" charset="0"/>
            </a:endParaRPr>
          </a:p>
          <a:p>
            <a:pPr algn="just">
              <a:buNone/>
            </a:pPr>
            <a:endParaRPr lang="es-MX" b="1" i="1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s-MX" b="1" i="1" dirty="0" smtClean="0">
                <a:latin typeface="Corbel" pitchFamily="34" charset="0"/>
              </a:rPr>
              <a:t>								(Art. 26)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63490" name="Picture 2" descr="http://signisalc.org/sites/default/files/acceso-a-la-informac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000504"/>
            <a:ext cx="3143271" cy="2646966"/>
          </a:xfrm>
          <a:prstGeom prst="rect">
            <a:avLst/>
          </a:prstGeom>
          <a:noFill/>
        </p:spPr>
      </p:pic>
      <p:pic>
        <p:nvPicPr>
          <p:cNvPr id="8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http://juiciopenal.com/wp-content/uploads/2013/03/proc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14422"/>
            <a:ext cx="5572164" cy="41791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868" y="1714488"/>
            <a:ext cx="6255488" cy="1857387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Corbel" pitchFamily="34" charset="0"/>
              </a:rPr>
              <a:t>Procedimientos</a:t>
            </a:r>
            <a:br>
              <a:rPr lang="es-MX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Corbel" pitchFamily="34" charset="0"/>
              </a:rPr>
              <a:t/>
            </a:r>
            <a:br>
              <a:rPr lang="es-MX" dirty="0" smtClean="0">
                <a:solidFill>
                  <a:schemeClr val="bg1"/>
                </a:solidFill>
                <a:latin typeface="Corbel" pitchFamily="34" charset="0"/>
              </a:rPr>
            </a:br>
            <a:r>
              <a:rPr lang="es-MX" dirty="0" smtClean="0">
                <a:solidFill>
                  <a:schemeClr val="bg1"/>
                </a:solidFill>
                <a:latin typeface="Corbel" pitchFamily="34" charset="0"/>
              </a:rPr>
              <a:t>Enlace de transparencia</a:t>
            </a:r>
            <a:endParaRPr lang="es-MX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19458" name="AutoShape 2" descr="data:image/png;base64,iVBORw0KGgoAAAANSUhEUgAAAQMAAADCCAMAAAB6zFdcAAAAkFBMVEX///8AAADPz8/KysrJycm+vr7S0tLDw8P8/Py7u7vGxsbNzc2zs7PR0dG2trbBwcGrq6vx8fHY2Njz8/N7e3uenp6mpqaRkZGJiYlzc3NsbGxbW1tkZGSAgICNjY1NTU2YmJhVVVXm5uZBQUEwMDA5OTkmJiZAQEAiIiJXV1cuLi4PDw8lJSUNDQ0YGBgbGxtbPnWEAAAQMElEQVR4nO1d15biOBAFjHPAORtnUjfw/3+3VZITobehZ4fZsblPM30wSFeVVZJnszfeeOONN95444033njjjV+AYBmGYVnCnx7HH4JVLHhRZHlpuWRk0zSsPz2gl8OSdFdXNMIBw8gqZ5qF8acH9VosPM9xdV0BFla8JC0JCWYxIVmw3MT3MsdFFlAUeIlKAmjEnx7aq2Ctg8RfUxJQElgQhaW8ICQUf3pwr4Hhh4F9jwR1OiQkUcvBFQnqZCTBSePwCxIWE7EJTLqPYsIB0YYBCRAmUBLGHjEJJeGAkuAREtBFikQSGu9QjJwEt07ziApCrw3oIWm0tOC40WtDkZYpkEAFIWm0Qe9MAmoDN3ZtcA6EAyIISILXh0pi4yDHLghCXW+BhP2tIPRBwtgtArshHIAygCC0gVKnDJA4MMABkjDixMG/w8EgRqBywI06UDLKQ113BuHSPWraUBnGaxXNj6rhoJWDyzgJvWNDwmiVwTkBB9sLObgNEWQVSOBGqwzBrmrsAXUMl7HiwDVw4+Ug3dxyMLCK1CIw1C6O1CBY9eFrDvpYkVksVHWsHJjVob7iAL1jYxXbOAmzBlVdjJQDrkK30PqFOxw0FgG1QR6pY2AqVAUaK9/joBMEWV6MlYNl1ajCkIMuQiAciKtGEOSRpk1MIwb5fTnolQEEgRkpB1wjBo1JvOWgt4rycqS6YG7rRgwaDjpVaHQBOWAJB8xYObBSTBaIZ+zNgXfJgdhwwIzUN8729YUYdCVFoIDaxJaDJaOOlYOkvucVeregia09WJp/eqy/C0p1KwYXFlFs/AKzHG3OVGyvHeMXYsCMNTwAoxiUjUXsnII3sAYiegUiBsxY0wWAUraq0OSMNGnsAqRGExhmtOYAvSNVhaDbZhpYAxIg0dacsWYLBG56XTpoNUHROoMoj1kMZjMj3A/KqZ0xmJIY4NZ7TPfZep/QiEFbPAAxGK1jbOBE3TbbRYgotqkCaMJ4nQKF5cdd88FVptCkjPLYKZjNhCQGXbgWg94aLMZtDCiavrQ+YRyqwnI52gjxAoIXdlvOvRgQVZDGGyRfQXCBhG5jQW+tAe69T0ERGmiUhHaXrbEGEjchCiBOCAJCQucYkYLRO8UrmGFo+95wt3VyFMxmRdCQgN2J06QAJCGNAz8jJznInvukbEGLfRomyIFIGpG4CYrBzNoHnoPWgCU96+Ntu/galh36DsgAnmIhXRfq9EjwcttzFZYUTRYcwdS0gS3jJNM1HgsGRAw4bmqCYERpjKogMcySqAJgtA04X8Ct92gO2KXMLJtWtKkpg5GWUeC52opRGdKyr6pAw2g3Ge9CqdMYTKLGL1SGXZEuLBCDEe+s3MKKyhziI12UFtwSfANpxwNMiQPzkEaB7wAHKsfrIg8WATAtm5jUeWyvMTpYcBpYBbQIE+NAiMooTDBCWqqcokOwTDmYki6YKapC5io8wzE6JE1UGdRJlJQbyCWkzetMV3iZ47GEwkuUgwkFilIJ5gByRg3MgUjuQCDKoKqj3mu9BL/dY+UAzQFDK6rScmpGkS+pOWBlbtVyACECZI9T2V1AXYiCtQNRospptDOT9GlPqo6yTBtzwMkK5YCnHJjTMQgq5UBcmnwjB20taToGYUESJl2UzZWmNRw0pzsnEyE4JZUDmWNFIKHxCxxyMBWDIERpZK+BA4ZjWQ1AiutjP+R7iaLKiW/UJHOFgkDMAXLAjfvE+xDuNqcp08qUWFYUW5Nojvqg8yWCFDggyqCqLJBATjU2B94nYhSLCA+2BSgIoAwrliV34lCTOBUOGHI1Tmz7js5yDNtxQFRhIhw4W3IpDFoEbQnesZMDcxo3RCECcjFOEIJr0FcmK4oT5CBtbsoKg8RROFnr/AI3nUCxai+JCoO1y5usNuCAmwYHRk2vArH9JLYzjTEljaVXP+Be0zTig6LjYB2Gvr7iTBlvxGkqy9NInq26OcaRrP3IdsUlt5BaDkZ71Psa25YD39uHjiYxnroi57wBU9lxjPZxy0EcrpWVqunNabYRH2u8gpfHMT3D4IVx4kIGjUaRYCpiMJPSqOUgiSFE4DmMFBGrqYjBzAjJSVdyhCEEDlgZw2XEBE6wtPCIc8TGdce2gQMJD3CsQBam4RgJuBI9g+17mesmno5lFBQEXpqMKsxmAkkYSMO2omeuQo67AwXyhDiY2SnhIHN08AhgColNlOQJ7TLNZlm6bzmA6EiSwByyq6U6KQ7Ech8RDhSRZ2SZ4UEjWIabTFEZwZCiKuEAW9IWmoMtKVNJGinMPI2ITdRBDhbqAm8/mBoHRXTBgYTHefjlYlIcCHHLgcYvZZVFDlbgF6bEwSzsOMBOJI0cZuGZaXEQAAcJcqCw/FJq3k2znEgxsYFdthyIK16kbx9gJXVqHAQNByzvthwsJrK5QBGkMR71dfBso5LRq4GQgykFiiHhICMcZF5z8T4vT4kDK0pjGzjAM65K7JMbAIADZkoJg5n2HCySgN4xjY5hQgkDv81D0AWiCpYWr/EaBDQIU+rVdeo95UAT5ZkZJ+QuCGIUJ+MchRDCA+QAHCJYgDAgd0FAyiBPp1/ZOqT4ujLfhQAZFt6NIVKA7FljmelwwG1aDngZ/5uSFxli+/J0giSnSokuuCy5Gc3IE8IBCzHSZBxDUlMOdAnW3SjkyEYOFJ4DDgxjURjjJ8KKKQeeuzLFOaAOSHkV4kQkwZ4TbNJwrcCfRqcdAufaYVpt08YvMCa7nc8r9I4u1leJJGjzATZpnCij0RBTSyo6r8M23ceBnWSutjQLe15FIe45Ue9oFoZ0nl/hFLB/bRgtUMwEw8v7iR3qEjdZAt9zlaVpypBBkZ03LKlg8lhwvJIlYbo9DMiosp/HTwK+SrswTUjO8YXaL5QqocXMSPq5pEG4I9fvk3ZdR5HMQitJwyIpKGjsUu32GaxCUrygkZ55+SPTUEi6F5cDMndp6Lu6yPxnMalQFKa85En3Ob5sjIEJtGa946BIqUBvQ0cFfVeOVb0FFnKy1wSSUDglbdukW5Ai5E6zfq0Eq1DCGr8ge3JshunG5eZ4rVgUx/OhBlvjsGiCfiIZVlFIjh2ldbXZnT4Gv3I8nXeHCux+4CEHFkLwifHPVgVKZFE4R/hEjS/sihoSFvk2bVjAZFKUDHx4+IOGDiyETwzVWDnh5/3Z3+CjDj32OQIMZR3dWK1bzAgBMG0BxOBDKQiwGzebbyoEsQqgDwrPR7vNARUkiu01SALbKlH3k2YI32g/Nj6h4JLtYF3qfWx7ZFeP1R0/iPPtPdmIn2DAjNov+DiAHlM1Jtcg6q6Teb4dhPE+rXeEAwNh5fDhyJOBAE6VJd6bg6hUhwOSgPqQ6ZqbZb4Nj5XbbRom69VsyICh+VSZnEfGt/TCXT+zMhHla88qgPrymmPnhyEH5eMUKA23NgltvxBOAYwwM6MUgLZ59Jlz5BGusvR02gE2SAI4ySRTCkKWQWWlVU/8FsmJTu0o8+9somHqaT+pNHC+7WsBkWkfyR+mQACVL5PHrnez2nmpQTewXZ1iV1oc78vqvNvU5CiDLRGz0S29UKiiu7bDy4Wa1xEojk6aVczFLQGKPSAg0h5LQS23lRr9GQ52j3YNtboALGhD+aQ4barD7nz6rHOsMK/9JLHDOC+r0/UH7+NiEIXk93TVD6w/ham0rB0D7mEKZgI660h8qObVmETKg+zGh7uT+Q7n1F+Ft3/2uhGZXtRGEPPj1nu0Lltk+3ZdPpPnangr8uA5D9zFdwGXRV1jB8NUMjuuH1zo+SEP1uC98TfYa7WYzxMy/4UW939Kfe3BKKrg1x1tB/9Jt4jPe3X3q2WQKWRb4DbIsIo2RhqwAP8GzeAkzUnCKC3rujpsNp9oH3efm80BX2UG5gKmLoK9NaxhnIRW1k26GX94M4MNyo7Pw14vHov7hEKPOwKq8IfXORuqvx0uyccn8XLkBRuIaJ/n6bbu48Rb0NFQSjoYD0TyOm7IaCs9SPJ+AJHDPxj3ClLWP1d6jz52D0Uy/x7/xsEVG0/BKtx9/dHynwb8g5GuVYhhp1Gb3PmlfIFPL6PEI4j1tj5swMqfPj5OEC1/QtCXDh+5nfoPczdTT3pVnMfKw929C6e3HJ+J9kuZOOjlhSKQFcdwhkSBi+Ymh6Kw/vMEVSjkZNP95iZaP3rLnlBIwdA1n2NPa4dYPGAOIGkjs2PddRBDWHMaRtrH1DMhK3xJl7HpBL1rONnsw96scMPN/A7O9T7w7cP+SxKsghF1B4L/MPoyatl5r7ocvVgk/Rjq0H1YkEFyerUtbTG+M41t81kiytyCER0/zB+I1JKZ9bJtcoG1y37xksdPulh60JuOzRqboYN7k4GPGrYdxOn28N3Mj7sqJTegSod5+BvnfAFh2XugzTMCwHjVvQeLpZ75Qe9WGg6Kryb9sanTOLB9WvkcOKD6qVz7V+Dk7WBOsfhocVkw3LAXgF2wusmdwcaZIBLHj9N5U0ezSw6OJ8jk9qEP0Z9Eytz3rLtVzaNfnt0jsJqdhnnlrx61gKbYR8EQPGXyVx80mMG6Igcp2QeXuPuTvn76MM9fUpk1m5mcbbbAcvA3H7cMyU57H7iJHo2eAZvn6kizYjNPX7L5Y84HOJcBuTPi/rQMSU8G1YN5uWafGmIGnD1j5IvPef0Sp3DPUp0PdW5nPNmYbGoTYhaUwwigBgF4Vk7ljweLKOhBi5UbHOeHl4RFgnYTkQ4s9mELiWd1Hf7kDv+T9cGyb/TvxBWM4mRJvG217TUcoAXnFIhP04eKS5so+XnQtoYvuCVPIJtTuh9vzx83P/fSQ3jgy1Rez8J/kQpIn3/tNR5oe7LB/y1TdLwkTKsvdmhezcFgZIXk+iAXm1Yujge8eU38dRMtlLiXV5iqrHnx9mbRO5zphcCi+Yd7JARM4pZ4bYR6r4L1ExiWgylgfVP57bBLQ09n/7Mf/J/BYJKv1v1U7/H2Hna0h81IDUtgBhlZN3Us+HsK/1vKIP8nWHEaOPaFyfvANEGHVR9RpyhpvcDmC47h6dV0DEeDK1he43b9vVGtumCyursO8vr+/viu3gfJ1Y5FvWbGwgA4DT0sv62G3MAdjfybXzRenM6fm83m8/wlNR8juXrBEPvSybHCF6Fh8x9Ju7tdHbKtYy417MVIq4FPTEZBgtoauWPkafL3sQyG4KITt2HRMfn7tYE2h9TB04mzsWr27Z6qIPwvgeuZPl85IDBo6fZVZdLfBUj8KuUXni/8D1Ji/psBHOyebyQYQD3+9RwIaOMj5adZNIM17OPfHiTR5rcq1p/NcyyD80uSNyS/aWgvg+W2cfEhcLTFYwJRSHq2b6MEfwRHJcxsECPtqjTEgzKkwcUYNEXRLkiTd/24HPTFf4bS364JFIVoD3aZ2jj5QLsgSZtQnpb15jZizrMxnawUTD2J/qUgeI1dGftjvKPMKhaik+R3Wy96HKvId8XRlska4PYAr7iZ5ye2HSBsvLAQ3w820troN/hhF9wbb7zxxhtvvPHGG/81/gH3JN+vHdIkIw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460" name="AutoShape 4" descr="data:image/png;base64,iVBORw0KGgoAAAANSUhEUgAAAQMAAADCCAMAAAB6zFdcAAAAkFBMVEX///8AAADPz8/KysrJycm+vr7S0tLDw8P8/Py7u7vGxsbNzc2zs7PR0dG2trbBwcGrq6vx8fHY2Njz8/N7e3uenp6mpqaRkZGJiYlzc3NsbGxbW1tkZGSAgICNjY1NTU2YmJhVVVXm5uZBQUEwMDA5OTkmJiZAQEAiIiJXV1cuLi4PDw8lJSUNDQ0YGBgbGxtbPnWEAAAQMElEQVR4nO1d15biOBAFjHPAORtnUjfw/3+3VZITobehZ4fZsblPM30wSFeVVZJnszfeeOONN95444033njjjV+AYBmGYVnCnx7HH4JVLHhRZHlpuWRk0zSsPz2gl8OSdFdXNMIBw8gqZ5qF8acH9VosPM9xdV0BFla8JC0JCWYxIVmw3MT3MsdFFlAUeIlKAmjEnx7aq2Ctg8RfUxJQElgQhaW8ICQUf3pwr4Hhh4F9jwR1OiQkUcvBFQnqZCTBSePwCxIWE7EJTLqPYsIB0YYBCRAmUBLGHjEJJeGAkuAREtBFikQSGu9QjJwEt07ziApCrw3oIWm0tOC40WtDkZYpkEAFIWm0Qe9MAmoDN3ZtcA6EAyIISILXh0pi4yDHLghCXW+BhP2tIPRBwtgtArshHIAygCC0gVKnDJA4MMABkjDixMG/w8EgRqBywI06UDLKQ113BuHSPWraUBnGaxXNj6rhoJWDyzgJvWNDwmiVwTkBB9sLObgNEWQVSOBGqwzBrmrsAXUMl7HiwDVw4+Ug3dxyMLCK1CIw1C6O1CBY9eFrDvpYkVksVHWsHJjVob7iAL1jYxXbOAmzBlVdjJQDrkK30PqFOxw0FgG1QR6pY2AqVAUaK9/joBMEWV6MlYNl1ajCkIMuQiAciKtGEOSRpk1MIwb5fTnolQEEgRkpB1wjBo1JvOWgt4rycqS6YG7rRgwaDjpVaHQBOWAJB8xYObBSTBaIZ+zNgXfJgdhwwIzUN8729YUYdCVFoIDaxJaDJaOOlYOkvucVeregia09WJp/eqy/C0p1KwYXFlFs/AKzHG3OVGyvHeMXYsCMNTwAoxiUjUXsnII3sAYiegUiBsxY0wWAUraq0OSMNGnsAqRGExhmtOYAvSNVhaDbZhpYAxIg0dacsWYLBG56XTpoNUHROoMoj1kMZjMj3A/KqZ0xmJIY4NZ7TPfZep/QiEFbPAAxGK1jbOBE3TbbRYgotqkCaMJ4nQKF5cdd88FVptCkjPLYKZjNhCQGXbgWg94aLMZtDCiavrQ+YRyqwnI52gjxAoIXdlvOvRgQVZDGGyRfQXCBhG5jQW+tAe69T0ERGmiUhHaXrbEGEjchCiBOCAJCQucYkYLRO8UrmGFo+95wt3VyFMxmRdCQgN2J06QAJCGNAz8jJznInvukbEGLfRomyIFIGpG4CYrBzNoHnoPWgCU96+Ntu/galh36DsgAnmIhXRfq9EjwcttzFZYUTRYcwdS0gS3jJNM1HgsGRAw4bmqCYERpjKogMcySqAJgtA04X8Ct92gO2KXMLJtWtKkpg5GWUeC52opRGdKyr6pAw2g3Ge9CqdMYTKLGL1SGXZEuLBCDEe+s3MKKyhziI12UFtwSfANpxwNMiQPzkEaB7wAHKsfrIg8WATAtm5jUeWyvMTpYcBpYBbQIE+NAiMooTDBCWqqcokOwTDmYki6YKapC5io8wzE6JE1UGdRJlJQbyCWkzetMV3iZ47GEwkuUgwkFilIJ5gByRg3MgUjuQCDKoKqj3mu9BL/dY+UAzQFDK6rScmpGkS+pOWBlbtVyACECZI9T2V1AXYiCtQNRospptDOT9GlPqo6yTBtzwMkK5YCnHJjTMQgq5UBcmnwjB20taToGYUESJl2UzZWmNRw0pzsnEyE4JZUDmWNFIKHxCxxyMBWDIERpZK+BA4ZjWQ1AiutjP+R7iaLKiW/UJHOFgkDMAXLAjfvE+xDuNqcp08qUWFYUW5Nojvqg8yWCFDggyqCqLJBATjU2B94nYhSLCA+2BSgIoAwrliV34lCTOBUOGHI1Tmz7js5yDNtxQFRhIhw4W3IpDFoEbQnesZMDcxo3RCECcjFOEIJr0FcmK4oT5CBtbsoKg8RROFnr/AI3nUCxai+JCoO1y5usNuCAmwYHRk2vArH9JLYzjTEljaVXP+Be0zTig6LjYB2Gvr7iTBlvxGkqy9NInq26OcaRrP3IdsUlt5BaDkZ71Psa25YD39uHjiYxnroi57wBU9lxjPZxy0EcrpWVqunNabYRH2u8gpfHMT3D4IVx4kIGjUaRYCpiMJPSqOUgiSFE4DmMFBGrqYjBzAjJSVdyhCEEDlgZw2XEBE6wtPCIc8TGdce2gQMJD3CsQBam4RgJuBI9g+17mesmno5lFBQEXpqMKsxmAkkYSMO2omeuQo67AwXyhDiY2SnhIHN08AhgColNlOQJ7TLNZlm6bzmA6EiSwByyq6U6KQ7Ech8RDhSRZ2SZ4UEjWIabTFEZwZCiKuEAW9IWmoMtKVNJGinMPI2ITdRBDhbqAm8/mBoHRXTBgYTHefjlYlIcCHHLgcYvZZVFDlbgF6bEwSzsOMBOJI0cZuGZaXEQAAcJcqCw/FJq3k2znEgxsYFdthyIK16kbx9gJXVqHAQNByzvthwsJrK5QBGkMR71dfBso5LRq4GQgykFiiHhICMcZF5z8T4vT4kDK0pjGzjAM65K7JMbAIADZkoJg5n2HCySgN4xjY5hQgkDv81D0AWiCpYWr/EaBDQIU+rVdeo95UAT5ZkZJ+QuCGIUJ+MchRDCA+QAHCJYgDAgd0FAyiBPp1/ZOqT4ujLfhQAZFt6NIVKA7FljmelwwG1aDngZ/5uSFxli+/J0giSnSokuuCy5Gc3IE8IBCzHSZBxDUlMOdAnW3SjkyEYOFJ4DDgxjURjjJ8KKKQeeuzLFOaAOSHkV4kQkwZ4TbNJwrcCfRqcdAufaYVpt08YvMCa7nc8r9I4u1leJJGjzATZpnCij0RBTSyo6r8M23ceBnWSutjQLe15FIe45Ue9oFoZ0nl/hFLB/bRgtUMwEw8v7iR3qEjdZAt9zlaVpypBBkZ03LKlg8lhwvJIlYbo9DMiosp/HTwK+SrswTUjO8YXaL5QqocXMSPq5pEG4I9fvk3ZdR5HMQitJwyIpKGjsUu32GaxCUrygkZ55+SPTUEi6F5cDMndp6Lu6yPxnMalQFKa85En3Ob5sjIEJtGa946BIqUBvQ0cFfVeOVb0FFnKy1wSSUDglbdukW5Ai5E6zfq0Eq1DCGr8ge3JshunG5eZ4rVgUx/OhBlvjsGiCfiIZVlFIjh2ldbXZnT4Gv3I8nXeHCux+4CEHFkLwifHPVgVKZFE4R/hEjS/sihoSFvk2bVjAZFKUDHx4+IOGDiyETwzVWDnh5/3Z3+CjDj32OQIMZR3dWK1bzAgBMG0BxOBDKQiwGzebbyoEsQqgDwrPR7vNARUkiu01SALbKlH3k2YI32g/Nj6h4JLtYF3qfWx7ZFeP1R0/iPPtPdmIn2DAjNov+DiAHlM1Jtcg6q6Teb4dhPE+rXeEAwNh5fDhyJOBAE6VJd6bg6hUhwOSgPqQ6ZqbZb4Nj5XbbRom69VsyICh+VSZnEfGt/TCXT+zMhHla88qgPrymmPnhyEH5eMUKA23NgltvxBOAYwwM6MUgLZ59Jlz5BGusvR02gE2SAI4ySRTCkKWQWWlVU/8FsmJTu0o8+9somHqaT+pNHC+7WsBkWkfyR+mQACVL5PHrnez2nmpQTewXZ1iV1oc78vqvNvU5CiDLRGz0S29UKiiu7bDy4Wa1xEojk6aVczFLQGKPSAg0h5LQS23lRr9GQ52j3YNtboALGhD+aQ4barD7nz6rHOsMK/9JLHDOC+r0/UH7+NiEIXk93TVD6w/ham0rB0D7mEKZgI660h8qObVmETKg+zGh7uT+Q7n1F+Ft3/2uhGZXtRGEPPj1nu0Lltk+3ZdPpPnangr8uA5D9zFdwGXRV1jB8NUMjuuH1zo+SEP1uC98TfYa7WYzxMy/4UW939Kfe3BKKrg1x1tB/9Jt4jPe3X3q2WQKWRb4DbIsIo2RhqwAP8GzeAkzUnCKC3rujpsNp9oH3efm80BX2UG5gKmLoK9NaxhnIRW1k26GX94M4MNyo7Pw14vHov7hEKPOwKq8IfXORuqvx0uyccn8XLkBRuIaJ/n6bbu48Rb0NFQSjoYD0TyOm7IaCs9SPJ+AJHDPxj3ClLWP1d6jz52D0Uy/x7/xsEVG0/BKtx9/dHynwb8g5GuVYhhp1Gb3PmlfIFPL6PEI4j1tj5swMqfPj5OEC1/QtCXDh+5nfoPczdTT3pVnMfKw929C6e3HJ+J9kuZOOjlhSKQFcdwhkSBi+Ymh6Kw/vMEVSjkZNP95iZaP3rLnlBIwdA1n2NPa4dYPGAOIGkjs2PddRBDWHMaRtrH1DMhK3xJl7HpBL1rONnsw96scMPN/A7O9T7w7cP+SxKsghF1B4L/MPoyatl5r7ocvVgk/Rjq0H1YkEFyerUtbTG+M41t81kiytyCER0/zB+I1JKZ9bJtcoG1y37xksdPulh60JuOzRqboYN7k4GPGrYdxOn28N3Mj7sqJTegSod5+BvnfAFh2XugzTMCwHjVvQeLpZ75Qe9WGg6Kryb9sanTOLB9WvkcOKD6qVz7V+Dk7WBOsfhocVkw3LAXgF2wusmdwcaZIBLHj9N5U0ezSw6OJ8jk9qEP0Z9Eytz3rLtVzaNfnt0jsJqdhnnlrx61gKbYR8EQPGXyVx80mMG6Igcp2QeXuPuTvn76MM9fUpk1m5mcbbbAcvA3H7cMyU57H7iJHo2eAZvn6kizYjNPX7L5Y84HOJcBuTPi/rQMSU8G1YN5uWafGmIGnD1j5IvPef0Sp3DPUp0PdW5nPNmYbGoTYhaUwwigBgF4Vk7ljweLKOhBi5UbHOeHl4RFgnYTkQ4s9mELiWd1Hf7kDv+T9cGyb/TvxBWM4mRJvG217TUcoAXnFIhP04eKS5so+XnQtoYvuCVPIJtTuh9vzx83P/fSQ3jgy1Rez8J/kQpIn3/tNR5oe7LB/y1TdLwkTKsvdmhezcFgZIXk+iAXm1Yujge8eU38dRMtlLiXV5iqrHnx9mbRO5zphcCi+Yd7JARM4pZ4bYR6r4L1ExiWgylgfVP57bBLQ09n/7Mf/J/BYJKv1v1U7/H2Hna0h81IDUtgBhlZN3Us+HsK/1vKIP8nWHEaOPaFyfvANEGHVR9RpyhpvcDmC47h6dV0DEeDK1he43b9vVGtumCyursO8vr+/viu3gfJ1Y5FvWbGwgA4DT0sv62G3MAdjfybXzRenM6fm83m8/wlNR8juXrBEPvSybHCF6Fh8x9Ju7tdHbKtYy417MVIq4FPTEZBgtoauWPkafL3sQyG4KITt2HRMfn7tYE2h9TB04mzsWr27Z6qIPwvgeuZPl85IDBo6fZVZdLfBUj8KuUXni/8D1Ji/psBHOyebyQYQD3+9RwIaOMj5adZNIM17OPfHiTR5rcq1p/NcyyD80uSNyS/aWgvg+W2cfEhcLTFYwJRSHq2b6MEfwRHJcxsECPtqjTEgzKkwcUYNEXRLkiTd/24HPTFf4bS364JFIVoD3aZ2jj5QLsgSZtQnpb15jZizrMxnawUTD2J/qUgeI1dGftjvKPMKhaik+R3Wy96HKvId8XRlska4PYAr7iZ5ye2HSBsvLAQ3w820troN/hhF9wbb7zxxhtvvPHGG/81/gH3JN+vHdIkIwAAAABJRU5ErkJggg=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ttp://1.bp.blogspot.com/-0zbTxxPQNys/TfBoNUkj-YI/AAAAAAAAAU4/dUBuN2Gub1M/s1600/enla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143248"/>
            <a:ext cx="4109784" cy="3143248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Enlace de transparencia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Corbel" pitchFamily="34" charset="0"/>
              </a:rPr>
              <a:t>Los titulares de las áreas deberán nombrar un enlace de transparencia, y se deberá informar a la UT. </a:t>
            </a:r>
            <a:r>
              <a:rPr lang="es-MX" b="1" i="1" dirty="0" smtClean="0">
                <a:latin typeface="Corbel" pitchFamily="34" charset="0"/>
              </a:rPr>
              <a:t>(Art.49)</a:t>
            </a:r>
            <a:endParaRPr lang="es-MX" i="1" dirty="0">
              <a:latin typeface="Corbel" pitchFamily="34" charset="0"/>
            </a:endParaRPr>
          </a:p>
        </p:txBody>
      </p:sp>
      <p:pic>
        <p:nvPicPr>
          <p:cNvPr id="5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18434" name="AutoShape 2" descr="data:image/jpeg;base64,/9j/4AAQSkZJRgABAQAAAQABAAD/2wCEAAkGBxIPEA8PEBIPDRAPEQ4PEA4ODw8NDw8SFhIWGBgVFRYYHSggGBolGxcVITIhJio3LjouGB8/ODMtNygtOisBCgoKDg0OGhAQGyslHyM3LTYtMi0rNS83Mi0zNS0vLy0tKystKy8uLSsrLSsvLS0rNTctLS0rKy0tODctLS0tLf/AABEIAJsAzwMBIgACEQEDEQH/xAAcAAACAgMBAQAAAAAAAAAAAAAAAQIGAwQFBwj/xABAEAACAgIAAwUFBQMJCQAAAAABAgADBBEFEiEGEzFBUQciYXGBFDKRobFCUoIVIyQzYnJzg8EWNFNjkqOy0fH/xAAaAQEAAgMBAAAAAAAAAAAAAAAABQYBAwQC/8QAKREBAAICAQMCBQUBAAAAAAAAAAECAxEEBRJRMXETIWGBkTIzQbHBI//aAAwDAQACEQMRAD8A9xhCEAhCEAhCEAhCEAhCEAhCImA4Rc0NwHCEIBCEIBCEIBCEIBCEIBCEIBCEIBCEIBCEIBCEIBCEIBEY5FpiRX83jBew1VaAU8rP4ksPED5eszV22L15y3wbRBlL4VlkFlb76u6t68wY7/PcsacUHLoyn5udlnLabWmPH0TFuLEViKxtZcPJFi8w6ddEehmxOF2asLi5v2edR9eXZ/0ncEtHDzTlwVvb1lGZqdl5qcIQnS1CEIQCE51vG8dWK96jsPFKt3MPmEB19Zmwc+u9S1TraoJUlTsqw8Qw8j8DA2jIu4AJJAA8SToCVPtR2pSjJGL3ncrXjtl5dy9XSsbCV19PvuQfiAPDZBHmna3OvUIcrueHrlOttNdq/bMwKp9082yR0I2Na6kb6EwPd1sBGxog+BB2D8pXuM9qFpOQF7oJi90Mi+1jyVvYRy1hV6s2iCeo0CPHc8r9mPGs6my3lAtosb3++upRUIP9YgZl2deP0mxxHN7vIy0fLo1fkHMHcUfymQeUoBbWh5R7pPmeuoHuEIQgEIQgEIQgEIQgEIQgERjnM4zxDuQoH33JC78gPE/pNeXLXFSb29IeqVm06hwe0nZTvHbJosWlz1sWzpW5/e3+yfy8JxMXh9hble+hBvq1bG5voANbnYzGViO8ZnPxOwPp4Qxyi9R1lT5PNxZL90Y4+8/4mcVclKam0/hYOGWVU1rWmwo82B6nzJM6SsD4Sj5fFyjAeC+HqJWM3tvyXGom2yhTypjUtyWZV/7vOOq1g+OvQyW6dz75rdk1+XmPRxcjjTSvfL1LM4zj0krZdWjAcxTm24HqVHUTEeP46lRY/cc++RshXx1f5FwJ5Zx23ideBflfzeHi8pNmPw+utW5W6HnsbbEdep0DKOKrb7A6LdlIAOZka2++s+IcaPMBvwIHlJmJiY3Dh0+jq+M0Ps1ubVG9vUlltfTr99Rr855uva5+JXOlFYybL2KYWPYT9lpoX72TeP2yemgfgOnWc/H7IpkYaZWRxHKORZU1lePzEMrkEhO78d83iAB4+EqmL2UzMV1vtuo4coZG73JuFdvIuiAtY95f13PQ2O3WZl4mWmFk3PYpqW1lrf7NTpt+6iqAOmvU+Pwkex+NxABnxHpTvNc/PkrWjcu9MULAk9SN/Hwl3zuNU5PDkObXzW2faKacu7+joyodCwnfMRo71rro+swdi+w2Nlm1nBycOoV1032UrS+RaP6x12N9390D69ZgVXj3Dne+xszLxVttWvdWBvIs90aU8qE6I16+I3N/h9FVzD+UDl5FNVLrVfld0clrObYCkg8oOz0Y+k9LyvZ/i913eMPsh6nmUcwfY1ph03NDhnsuxa9d81mQAdisllqH8JJP5wKp2G7JYuVbWvu5dNVdj5LFF5a7GYd3Qrge8wUMWPy0BvUuXHfZ/VYipicuMB0asFlR+u97XqDLbgYFeOgrpRakXwVAAP8A7NmAQhCAQhCAQhMGZmV0rz22V0r+/a61r+JIgZ4iZxh2irs/3dL8vpsGmphWf8x+VfzlU43xzIrayzNuxcanqKsGriAouYetjhCWY+gIA9TAu+bxfHoOrrqKTrm5bLURteuidkTFXxyp/uC91P7a42QUPyPL1HxE8m4dxfiGcXfhWJi4qlnrtuTeXY5IB/nLW111ynfxh2s7O8Vx8SzNy+KlTUBy00i0cznoFBUjqT8IHqXE+1GLjIGstUlzpKk961z6BPEeXjKx2p4uj909+Ri8LC7IW61cnJdWAOhSnQHoOuz8p5JgG3Nvo77K5LMlq6hY1gfIs2dAFhvkUb+J8Z6F/sxgYmHb3JNueyNy0qee/vQdEFF2x6g9WmvLWtqTFo3D3jtatoms6lgs7WY+yaqc3NXQCPc64Ne9denKCfXYH6SfZfid17W12hDrTp3bM5QHxRiQN+XWZeFYaKCHUh+obnHvA+hB8J268+nHXfuV/E6USq8rk4rxOKmLX1/lMUwZMerd0y3cKgJXkCxOfvl5QDojWjrf1P5Sn8K7ELjWLkWubbwOh6hE34hVlq4bkvxBHfHKMiMayxJA5gAdD16ESPFeEZrKBWtfMQQTzjaehAPQz1jxcy9Ix0iYj09Nfl4m+Ot5vaY3+WXhWclfPW4e1HRgakre3m8jsAaXoepOp57xHgXLmoMQ90+TcBTi03hsnHUeNtjJ0RPE6JPjLhjdhMq5AmZm2d3rrRRpEPzC639SZauzvZjFwAfs9YVj96w6LmWHh8f4GKKTO9I3PljJebRCr1dkOKN7lnFcju/AgMhYj5isN+cTey+tSGru2xGmsurNtu/UMW39J6HCdbSpvCfZzh0v3tnNl2a0Gt66676dSfzlwpqVAFUBVA0FUaAHoBJbhuA4RbhuA4RbhuBLcwZeVXUpe10qQeL2Otaj6kieYZ3bKjmAOdncSbXWvhlC41H1fRIH8UrWbx9Wu+04uK9d/hvPy6c9SPTkdj3f8JED1artjRbY1WKl+ayDmJoRRXr1DuVDD4ia/Ee1T0bNwwsMeQyczmtP+XWh1+M8+4ZwDifGVTLfMZU3bVy0smMqabTKQmyRsflLBV7IcKqt7LmuzLVRm2zlFZgCeutnx+MDndovaswRq8cY6nQ5sxXaxE/sojKNvrzOwPQzjdm+KZ9zM+Pipfc/X7ZnJZlXj0KJ4IvzI+QlGfDuxT0RLWA5kvffdIdE9N9A3Tpvr1Gp6b7POIZGNj4uQVfIszXvpFHMtff8qc6PzHoOUhwW69G15CBvZ3Zni+TVbZk5Vrla3dcdLRiq7AE8uqtkb8OrSh8M4f8AaMPJtwk5M6h+dsZa1DPRrqRzLzM6nexvqJ6dn9uGCpz5GFhcy7KUrbxHJRubRTlHKAw15g/KUHhPAb8jJvtwTlq62G5Mp1Sl2LdT3idAOvUDoep8pkW32HX23DNvsVkU/Zqve3pnUOSR0GujKJae2uVVkY9mNVYt14KsKaQb32D4ME3y+PnqUgZ3FV3XfgYuWzH3nbHyqS59WVAQ5nWxuFcZyVCNbXw2nypxK0xQB6E+8x+mpgU7E7BjFyas3NsXh2PU/emu25XyLiG2EqQHYBPTzPXylmyU4k+PkZq2HCxXazJFNfd13MrNvTNonwI9PnLBwX2b4tNguuLZV3Qln2d/NmLOfq30nf7UVg4WQvTXd60Og8RNeWdUmfG3unztEedPFKe+ffKbBzHZJd7HJ+LMdmZl4FY/Vtk+rbJ/Ey5YeGoUaAmx3YlOyc+1rbhYq4a1jTpey/ENOJap6bybD/26x/pLhOL2XGqW1/xG/QTr7lr4Vu7BSZ8IHkxrLaIShuR3I7nU0Jkw3Ic0XNAnzRFpDciWgZeaLmmLmiLQMvNDmmHmhzwPIfaf2UbBqxrsfvLaFFiZAY8wVyVKPyAaC/eGh8PGUq1LskVtjvyMN81Z5U5966jrryPTX7Rl07U9qPtldmPZmHKDgq2NwrGU1b8hZY/N7v1mh2W7CX51fO9YxyBoWCx0UjyBI6M3qQCJnQuXs1ynwsNqWpy8i42vZpKuh5gOpckIOoPnOpxntU9QPf3cP4Wp3oXW/bMlh8K1KgH6mVbH9l2WDo5d4Tw19qZV/BFBP4yxcG9mOJQed92v5lRyb+bHbH8ZgUps7AB1Rh5XF7N9HzWGLjb+FeveG/RTLInZPL4pq7OKYqgclVFaOi1VnxCrsEeA2W8fQCegYPDKaOlVSV/EKOY/U9ZtwKjwH2eYeJs8otJ8iq1p/wBK+P1JlqooWtQqKqKPBVAUD6CT3DcA3DcjuImBPc5vaPri5H9w/rN7c5/Hj/Rr/wDDaas/7dvaXvF+uPeFYx19zfwmnS7NYwb3QNaHjsEb3Olij3D8jMWbTyW0t5W0of4l6H8iv4yjUxd1L28aWH4mr68u/wAAPKLE+Tj69D+gnX3OHw6zVi/2lK/6zr80tfScndxojxuEJyo/6TPlk3ETMfNEWkm5mQmLmmMtEWgTLSJMjuImBImLcjuECW4bkYxA0uG9kcPHAC1ByPA2+/r6fdH0E7oGug6DyA8obi3AcUNyJMB7i3FuImAyYiZHciTAmTI7kC0iWgZOaaPGj/R7/wDDaZy853Hr+XHt/tLyD5sdTVnnWO3tLZijd6+8OVh/c+kz8aUfZ8Z/NCo+jLo/mBNCizSzd7QnWIg9GplV6fTux5fZMZ/llp7niX9az5hl/XUsPNKfiv1T+8n6y1c0kehTPZePrDk6jTttH3ZeaBaY9w3J5HJkxbkdw3AluEQkoBCAjgEYEceoG5uRJi3ETAZMW4iZEmBImRJiJkCYEiZAmImRJgDNMbNBjMTtAbPOJ2lu2lSfvvv6KP8A3qdG2zUr/F7Oa6seSoxHxJPX9FnD1G/bxrTDq4Ve7NBVDZRfVgJudo7d0Ef8yv8A8pp1uFYfDZmvxe1mrIUc3gQN66jwkb0vBNuLeY9bOvmZYjPXfpDYxj935r+stCvKFhcQsYqppZNEbZiNdPTXjLXj5JInT0jjZMNLfEjW5/pp5+amS0dsurzRhpqpZuZVaS7gZoxIAyYgSkpESQgMSWohJCAajAgBJgQJ7iJkYjAZMRMRiMAJkdxyJMBEyJjkSYETMbCZDIGBr2JK/wAZ4UbCGV2rZfAro/kZY2mB03PNqxaNWjcM1tNZ3CpY/C3VuZ7GsJ820PwA8J0Exj5zsNTF3MzWsVjVY1BaZtO5c+vEAm5VVqZ1qmVa5lhFBM6CJUmRRAazIIgJMCAxJCAEkBABJAQAkhAAJICEYgY9xExQMAJiJgZEwHuRMIjAW5ExxQEZEyUUDGREVmSEDDyR8ky6hAxhZIJJgSQgRCyQWSEkIEQsmBGJIQACS1ARwGBHCOARiEYgf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436" name="AutoShape 4" descr="data:image/jpeg;base64,/9j/4AAQSkZJRgABAQAAAQABAAD/2wCEAAkGBxIPEA8PEBIPDRAPEQ4PEA4ODw8NDw8SFhIWGBgVFRYYHSggGBolGxcVITIhJio3LjouGB8/ODMtNygtOisBCgoKDg0OGhAQGyslHyM3LTYtMi0rNS83Mi0zNS0vLy0tKystKy8uLSsrLSsvLS0rNTctLS0rKy0tODctLS0tLf/AABEIAJsAzwMBIgACEQEDEQH/xAAcAAACAgMBAQAAAAAAAAAAAAAAAQIGAwQFBwj/xABAEAACAgIAAwUFBQMJCQAAAAABAgADBBEFEiEGEzFBUQciYXGBFDKRobFCUoIVIyQzYnJzg8EWNFNjkqOy0fH/xAAaAQEAAgMBAAAAAAAAAAAAAAAABQYBAwQC/8QAKREBAAICAQMCBQUBAAAAAAAAAAECAxEEBRJRMXETIWGBkTIzQbHBI//aAAwDAQACEQMRAD8A9xhCEAhCEAhCEAhCEAhCEAhCImA4Rc0NwHCEIBCEIBCEIBCEIBCEIBCEIBCEIBCEIBCEIBCEIBCEIBEY5FpiRX83jBew1VaAU8rP4ksPED5eszV22L15y3wbRBlL4VlkFlb76u6t68wY7/PcsacUHLoyn5udlnLabWmPH0TFuLEViKxtZcPJFi8w6ddEehmxOF2asLi5v2edR9eXZ/0ncEtHDzTlwVvb1lGZqdl5qcIQnS1CEIQCE51vG8dWK96jsPFKt3MPmEB19Zmwc+u9S1TraoJUlTsqw8Qw8j8DA2jIu4AJJAA8SToCVPtR2pSjJGL3ncrXjtl5dy9XSsbCV19PvuQfiAPDZBHmna3OvUIcrueHrlOttNdq/bMwKp9082yR0I2Na6kb6EwPd1sBGxog+BB2D8pXuM9qFpOQF7oJi90Mi+1jyVvYRy1hV6s2iCeo0CPHc8r9mPGs6my3lAtosb3++upRUIP9YgZl2deP0mxxHN7vIy0fLo1fkHMHcUfymQeUoBbWh5R7pPmeuoHuEIQgEIQgEIQgEIQgEIQgERjnM4zxDuQoH33JC78gPE/pNeXLXFSb29IeqVm06hwe0nZTvHbJosWlz1sWzpW5/e3+yfy8JxMXh9hble+hBvq1bG5voANbnYzGViO8ZnPxOwPp4Qxyi9R1lT5PNxZL90Y4+8/4mcVclKam0/hYOGWVU1rWmwo82B6nzJM6SsD4Sj5fFyjAeC+HqJWM3tvyXGom2yhTypjUtyWZV/7vOOq1g+OvQyW6dz75rdk1+XmPRxcjjTSvfL1LM4zj0krZdWjAcxTm24HqVHUTEeP46lRY/cc++RshXx1f5FwJ5Zx23ideBflfzeHi8pNmPw+utW5W6HnsbbEdep0DKOKrb7A6LdlIAOZka2++s+IcaPMBvwIHlJmJiY3Dh0+jq+M0Ps1ubVG9vUlltfTr99Rr855uva5+JXOlFYybL2KYWPYT9lpoX72TeP2yemgfgOnWc/H7IpkYaZWRxHKORZU1lePzEMrkEhO78d83iAB4+EqmL2UzMV1vtuo4coZG73JuFdvIuiAtY95f13PQ2O3WZl4mWmFk3PYpqW1lrf7NTpt+6iqAOmvU+Pwkex+NxABnxHpTvNc/PkrWjcu9MULAk9SN/Hwl3zuNU5PDkObXzW2faKacu7+joyodCwnfMRo71rro+swdi+w2Nlm1nBycOoV1032UrS+RaP6x12N9390D69ZgVXj3Dne+xszLxVttWvdWBvIs90aU8qE6I16+I3N/h9FVzD+UDl5FNVLrVfld0clrObYCkg8oOz0Y+k9LyvZ/i913eMPsh6nmUcwfY1ph03NDhnsuxa9d81mQAdisllqH8JJP5wKp2G7JYuVbWvu5dNVdj5LFF5a7GYd3Qrge8wUMWPy0BvUuXHfZ/VYipicuMB0asFlR+u97XqDLbgYFeOgrpRakXwVAAP8A7NmAQhCAQhCAQhMGZmV0rz22V0r+/a61r+JIgZ4iZxh2irs/3dL8vpsGmphWf8x+VfzlU43xzIrayzNuxcanqKsGriAouYetjhCWY+gIA9TAu+bxfHoOrrqKTrm5bLURteuidkTFXxyp/uC91P7a42QUPyPL1HxE8m4dxfiGcXfhWJi4qlnrtuTeXY5IB/nLW111ynfxh2s7O8Vx8SzNy+KlTUBy00i0cznoFBUjqT8IHqXE+1GLjIGstUlzpKk961z6BPEeXjKx2p4uj909+Ri8LC7IW61cnJdWAOhSnQHoOuz8p5JgG3Nvo77K5LMlq6hY1gfIs2dAFhvkUb+J8Z6F/sxgYmHb3JNueyNy0qee/vQdEFF2x6g9WmvLWtqTFo3D3jtatoms6lgs7WY+yaqc3NXQCPc64Ne9denKCfXYH6SfZfid17W12hDrTp3bM5QHxRiQN+XWZeFYaKCHUh+obnHvA+hB8J268+nHXfuV/E6USq8rk4rxOKmLX1/lMUwZMerd0y3cKgJXkCxOfvl5QDojWjrf1P5Sn8K7ELjWLkWubbwOh6hE34hVlq4bkvxBHfHKMiMayxJA5gAdD16ESPFeEZrKBWtfMQQTzjaehAPQz1jxcy9Ix0iYj09Nfl4m+Ot5vaY3+WXhWclfPW4e1HRgakre3m8jsAaXoepOp57xHgXLmoMQ90+TcBTi03hsnHUeNtjJ0RPE6JPjLhjdhMq5AmZm2d3rrRRpEPzC639SZauzvZjFwAfs9YVj96w6LmWHh8f4GKKTO9I3PljJebRCr1dkOKN7lnFcju/AgMhYj5isN+cTey+tSGru2xGmsurNtu/UMW39J6HCdbSpvCfZzh0v3tnNl2a0Gt66676dSfzlwpqVAFUBVA0FUaAHoBJbhuA4RbhuA4RbhuBLcwZeVXUpe10qQeL2Otaj6kieYZ3bKjmAOdncSbXWvhlC41H1fRIH8UrWbx9Wu+04uK9d/hvPy6c9SPTkdj3f8JED1artjRbY1WKl+ayDmJoRRXr1DuVDD4ia/Ee1T0bNwwsMeQyczmtP+XWh1+M8+4ZwDifGVTLfMZU3bVy0smMqabTKQmyRsflLBV7IcKqt7LmuzLVRm2zlFZgCeutnx+MDndovaswRq8cY6nQ5sxXaxE/sojKNvrzOwPQzjdm+KZ9zM+Pipfc/X7ZnJZlXj0KJ4IvzI+QlGfDuxT0RLWA5kvffdIdE9N9A3Tpvr1Gp6b7POIZGNj4uQVfIszXvpFHMtff8qc6PzHoOUhwW69G15CBvZ3Zni+TVbZk5Vrla3dcdLRiq7AE8uqtkb8OrSh8M4f8AaMPJtwk5M6h+dsZa1DPRrqRzLzM6nexvqJ6dn9uGCpz5GFhcy7KUrbxHJRubRTlHKAw15g/KUHhPAb8jJvtwTlq62G5Mp1Sl2LdT3idAOvUDoep8pkW32HX23DNvsVkU/Zqve3pnUOSR0GujKJae2uVVkY9mNVYt14KsKaQb32D4ME3y+PnqUgZ3FV3XfgYuWzH3nbHyqS59WVAQ5nWxuFcZyVCNbXw2nypxK0xQB6E+8x+mpgU7E7BjFyas3NsXh2PU/emu25XyLiG2EqQHYBPTzPXylmyU4k+PkZq2HCxXazJFNfd13MrNvTNonwI9PnLBwX2b4tNguuLZV3Qln2d/NmLOfq30nf7UVg4WQvTXd60Og8RNeWdUmfG3unztEedPFKe+ffKbBzHZJd7HJ+LMdmZl4FY/Vtk+rbJ/Ey5YeGoUaAmx3YlOyc+1rbhYq4a1jTpey/ENOJap6bybD/26x/pLhOL2XGqW1/xG/QTr7lr4Vu7BSZ8IHkxrLaIShuR3I7nU0Jkw3Ic0XNAnzRFpDciWgZeaLmmLmiLQMvNDmmHmhzwPIfaf2UbBqxrsfvLaFFiZAY8wVyVKPyAaC/eGh8PGUq1LskVtjvyMN81Z5U5966jrryPTX7Rl07U9qPtldmPZmHKDgq2NwrGU1b8hZY/N7v1mh2W7CX51fO9YxyBoWCx0UjyBI6M3qQCJnQuXs1ynwsNqWpy8i42vZpKuh5gOpckIOoPnOpxntU9QPf3cP4Wp3oXW/bMlh8K1KgH6mVbH9l2WDo5d4Tw19qZV/BFBP4yxcG9mOJQed92v5lRyb+bHbH8ZgUps7AB1Rh5XF7N9HzWGLjb+FeveG/RTLInZPL4pq7OKYqgclVFaOi1VnxCrsEeA2W8fQCegYPDKaOlVSV/EKOY/U9ZtwKjwH2eYeJs8otJ8iq1p/wBK+P1JlqooWtQqKqKPBVAUD6CT3DcA3DcjuImBPc5vaPri5H9w/rN7c5/Hj/Rr/wDDaas/7dvaXvF+uPeFYx19zfwmnS7NYwb3QNaHjsEb3Olij3D8jMWbTyW0t5W0of4l6H8iv4yjUxd1L28aWH4mr68u/wAAPKLE+Tj69D+gnX3OHw6zVi/2lK/6zr80tfScndxojxuEJyo/6TPlk3ETMfNEWkm5mQmLmmMtEWgTLSJMjuImBImLcjuECW4bkYxA0uG9kcPHAC1ByPA2+/r6fdH0E7oGug6DyA8obi3AcUNyJMB7i3FuImAyYiZHciTAmTI7kC0iWgZOaaPGj/R7/wDDaZy853Hr+XHt/tLyD5sdTVnnWO3tLZijd6+8OVh/c+kz8aUfZ8Z/NCo+jLo/mBNCizSzd7QnWIg9GplV6fTux5fZMZ/llp7niX9az5hl/XUsPNKfiv1T+8n6y1c0kehTPZePrDk6jTttH3ZeaBaY9w3J5HJkxbkdw3AluEQkoBCAjgEYEceoG5uRJi3ETAZMW4iZEmBImRJiJkCYEiZAmImRJgDNMbNBjMTtAbPOJ2lu2lSfvvv6KP8A3qdG2zUr/F7Oa6seSoxHxJPX9FnD1G/bxrTDq4Ve7NBVDZRfVgJudo7d0Ef8yv8A8pp1uFYfDZmvxe1mrIUc3gQN66jwkb0vBNuLeY9bOvmZYjPXfpDYxj935r+stCvKFhcQsYqppZNEbZiNdPTXjLXj5JInT0jjZMNLfEjW5/pp5+amS0dsurzRhpqpZuZVaS7gZoxIAyYgSkpESQgMSWohJCAajAgBJgQJ7iJkYjAZMRMRiMAJkdxyJMBEyJjkSYETMbCZDIGBr2JK/wAZ4UbCGV2rZfAro/kZY2mB03PNqxaNWjcM1tNZ3CpY/C3VuZ7GsJ820PwA8J0Exj5zsNTF3MzWsVjVY1BaZtO5c+vEAm5VVqZ1qmVa5lhFBM6CJUmRRAazIIgJMCAxJCAEkBABJAQAkhAAJICEYgY9xExQMAJiJgZEwHuRMIjAW5ExxQEZEyUUDGREVmSEDDyR8ky6hAxhZIJJgSQgRCyQWSEkIEQsmBGJIQACS1ARwGBHCOARiEYgf/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8440" name="Picture 8" descr="http://1.bp.blogspot.com/-0zbTxxPQNys/TfBoNUkj-YI/AAAAAAAAAU4/dUBuN2Gub1M/s1600/enlaces.jpg"/>
          <p:cNvPicPr>
            <a:picLocks noChangeAspect="1" noChangeArrowheads="1"/>
          </p:cNvPicPr>
          <p:nvPr/>
        </p:nvPicPr>
        <p:blipFill>
          <a:blip r:embed="rId2"/>
          <a:srcRect l="19811" b="45215"/>
          <a:stretch>
            <a:fillRect/>
          </a:stretch>
        </p:blipFill>
        <p:spPr bwMode="auto">
          <a:xfrm>
            <a:off x="-32" y="4214818"/>
            <a:ext cx="4048366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Corbel" pitchFamily="34" charset="0"/>
              </a:rPr>
              <a:t>Funciones de los enlaces de transparencia</a:t>
            </a:r>
            <a:endParaRPr lang="en-US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00420" cy="4873752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Responsable de la tramitación de solicitudes de acceso a la información.</a:t>
            </a:r>
          </a:p>
          <a:p>
            <a:pPr algn="just"/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Remisión de la información publica de oficio de su área para la publicación en el portal de obligaciones de transparencia. </a:t>
            </a:r>
            <a:endParaRPr lang="en-US" dirty="0">
              <a:latin typeface="Corbel" pitchFamily="34" charset="0"/>
            </a:endParaRPr>
          </a:p>
        </p:txBody>
      </p:sp>
      <p:pic>
        <p:nvPicPr>
          <p:cNvPr id="1026" name="Picture 2" descr="Resultado de imagen para enlace de transparen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143116"/>
            <a:ext cx="4207773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penfincas.com/Imagenes/foto_acces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4357718" cy="400727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48" y="1928802"/>
            <a:ext cx="4429156" cy="2000264"/>
          </a:xfrm>
        </p:spPr>
        <p:txBody>
          <a:bodyPr>
            <a:normAutofit/>
          </a:bodyPr>
          <a:lstStyle/>
          <a:p>
            <a:pPr algn="r"/>
            <a:r>
              <a:rPr lang="es-MX" b="1" dirty="0" smtClean="0">
                <a:latin typeface="Corbel" pitchFamily="34" charset="0"/>
              </a:rPr>
              <a:t>Acceso a la </a:t>
            </a:r>
            <a:br>
              <a:rPr lang="es-MX" b="1" dirty="0" smtClean="0">
                <a:latin typeface="Corbel" pitchFamily="34" charset="0"/>
              </a:rPr>
            </a:br>
            <a:r>
              <a:rPr lang="es-MX" b="1" dirty="0" smtClean="0">
                <a:latin typeface="Corbel" pitchFamily="34" charset="0"/>
              </a:rPr>
              <a:t>información pública 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://sr.photos2.fotosearch.com/bthumb/CSP/CSP461/k46184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357816" y="3854818"/>
            <a:ext cx="2571769" cy="193639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Solicitud de Información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4873752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El Instituto debe entregar toda la información que administre, genere o posea en ejercicio de sus atribuciones. 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El procedimiento inicia con una SAIP (Solicitud de acceso a la información pública) y culmina con la entrega de la información. 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13314" name="Picture 2" descr="http://catalogue.membershiprewards.com.ar/images/how-to-subm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1571627" cy="1571629"/>
          </a:xfrm>
          <a:prstGeom prst="rect">
            <a:avLst/>
          </a:prstGeom>
          <a:noFill/>
        </p:spPr>
      </p:pic>
      <p:pic>
        <p:nvPicPr>
          <p:cNvPr id="13316" name="Picture 4" descr="https://i.ytimg.com/vi/x88G6ZUEFNQ/maxresdefault_live.jpg"/>
          <p:cNvPicPr>
            <a:picLocks noChangeAspect="1" noChangeArrowheads="1"/>
          </p:cNvPicPr>
          <p:nvPr/>
        </p:nvPicPr>
        <p:blipFill>
          <a:blip r:embed="rId4" cstate="print"/>
          <a:srcRect l="8475" t="27600" r="54237" b="30715"/>
          <a:stretch>
            <a:fillRect/>
          </a:stretch>
        </p:blipFill>
        <p:spPr bwMode="auto">
          <a:xfrm>
            <a:off x="2000232" y="4143380"/>
            <a:ext cx="1571636" cy="1357322"/>
          </a:xfrm>
          <a:prstGeom prst="rect">
            <a:avLst/>
          </a:prstGeom>
          <a:noFill/>
        </p:spPr>
      </p:pic>
      <p:pic>
        <p:nvPicPr>
          <p:cNvPr id="7" name="Picture 2" descr="http://catalogue.membershiprewards.com.ar/images/how-to-subm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071942"/>
            <a:ext cx="1571627" cy="157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previews.123rf.com/images/anatolymas/anatolymas1210/anatolymas121000005/16038159-3d-small-people-entregar-una-parcela-a-otra-imagen-3d-persona-fondo-blanco-aislado-Foto-de-archi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3570588" cy="303847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sz="3600" b="1" dirty="0" smtClean="0">
                <a:latin typeface="Corbel" pitchFamily="34" charset="0"/>
              </a:rPr>
              <a:t>entrega de la información</a:t>
            </a:r>
            <a:endParaRPr lang="es-MX" sz="3600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La información se puede entregar en diversos formatos siempre y cuando se solicite y se cumpla con el costo de reproducción.</a:t>
            </a:r>
            <a:r>
              <a:rPr lang="es-MX" b="1" i="1" dirty="0" smtClean="0">
                <a:latin typeface="Corbel" pitchFamily="34" charset="0"/>
              </a:rPr>
              <a:t>(Art. 6)</a:t>
            </a:r>
          </a:p>
          <a:p>
            <a:pPr algn="just"/>
            <a:r>
              <a:rPr lang="es-MX" b="1" i="1" dirty="0" smtClean="0">
                <a:latin typeface="Corbel" pitchFamily="34" charset="0"/>
              </a:rPr>
              <a:t>En caso de copias simples cuando se exceda la cantidad de 20 fojas útiles, se atenderá a la cuota de recuperación que establezca el Comité de Transparencia.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Se debe privilegiar la modalidad electrónica en la entrega de información. </a:t>
            </a:r>
            <a:endParaRPr lang="es-MX" b="1" i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6" descr="http://www.md3.mx/wp-content/uploads/2016/04/engran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643314"/>
            <a:ext cx="4500594" cy="234369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829576" cy="5955694"/>
          </a:xfrm>
        </p:spPr>
        <p:txBody>
          <a:bodyPr anchor="t">
            <a:normAutofit/>
          </a:bodyPr>
          <a:lstStyle/>
          <a:p>
            <a:pPr algn="just">
              <a:buNone/>
            </a:pPr>
            <a:r>
              <a:rPr lang="es-MX" dirty="0" smtClean="0"/>
              <a:t>   </a:t>
            </a:r>
            <a:r>
              <a:rPr lang="es-MX" dirty="0" smtClean="0">
                <a:latin typeface="Corbel" pitchFamily="34" charset="0"/>
              </a:rPr>
              <a:t>Cuando sea procedente la entrega de información: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</a:t>
            </a:r>
            <a:r>
              <a:rPr lang="es-MX" b="1" i="1" dirty="0" smtClean="0">
                <a:latin typeface="Corbel" pitchFamily="34" charset="0"/>
              </a:rPr>
              <a:t>(Art. 47 inciso A)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Recibida la solicitud por la UT, cuando se trate de IPO dará respuesta en un plazo máximo de tres días hábiles.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Si no es IPO, la UT deberá turnarla a más tardar dentro del </a:t>
            </a:r>
            <a:r>
              <a:rPr lang="es-MX" b="1" dirty="0" smtClean="0">
                <a:latin typeface="Corbel" pitchFamily="34" charset="0"/>
              </a:rPr>
              <a:t>día hábil siguiente </a:t>
            </a:r>
            <a:r>
              <a:rPr lang="es-MX" dirty="0" smtClean="0">
                <a:latin typeface="Corbel" pitchFamily="34" charset="0"/>
              </a:rPr>
              <a:t>al de la recepción al área que corresponda. 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643578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12290" name="AutoShape 2" descr="data:image/png;base64,iVBORw0KGgoAAAANSUhEUgAAAPoAAADKCAMAAAC7SK2iAAABBVBMVEX///9BxN2kzTlGRkZfV1pDQ0NAQEA9PT3V3iI7Ozs3wtw4ODjP8PY0NDSizDP6+vr19fXe3t7l5eXt7e2pqanT3AB0dHRNTU18fHxcXFzv+vygyyyQkJCgoKCIiIhXV1fW1tbHx8dubm6zs7NbW1vCwsJSUlKampr7/fdXTlFkZGTC6/OwsLDb8/jo+PvY2Nhs0OSy5fDi78Px9+OG1+hhzeIsLCyc3uz3+dj6++av01T3++7F34lRR0u82nK312XK4ZOt0k6+23jX6bHn8s3T5qPp7pPz9sje5Vnw87fk6n3Z4Tqm3+3N45ycyRjZ6bjy9b/t8afd5FLi6HD3+dPn7Ijs8KCw/OW+AAAf6klEQVR4nO1diVfazNdG0yRChABBiCwhgCwCIi5UKygu2Nra6rv1/f//lG/uTJaZZCYEq/b9fYfnnJ4ihJBn7p27zZZIrLHGGmusscYaa6yxxhprrLHGGmvEgNEYIjTyv/s53h0568OHfYQPHyz7dz/L+2IIpAn2Pwx/99O8I3TLI47JV/Xf/UTvBb3LMEfcu7/7kVaErutZwzDQfysKrXX5IYD9auASdOPsqz3oK8JotIfdrmWaZrHfb6L/zG532GrkY7ZAtu8x9qVfo7/crprFotVtvMnTvwxGvlEwd7VkUkVQALIsw3/wdzKplZrdRs5Y1gIth/B+36o2XfL7TdsRc75GmgTMf+u/IfpcodrspJOELWaqaWkE9J+WhJaAD1RN7pu1RhR718btW8ilG1Vf8Gah0Wi0q33KEOxbv5u7nmuZWjqpArmkJu01zWq3MEQPepjP5+B5C4WqVeyXNA3zT8q5iJsZbPemuO/vE09PG4EPvzXkMQpmJ6lISKRIpZFocvksT6pZI3fYsvaSmprci7wdMXL7NvnzMGTzWO7mb3N8+dYeVnLEx6rZcdQvN7QKkXckXC/dv6Op/zbHZ1v1pCyhnl2v2nENOELklS51R5OxEuzvN4tN2uBTmt//DSpvIIEjeSeVYiGq7658W1aaKLzZLxI3lit4Jq7barkR3/67x7nZbl9DAlc6tdzrWtls0aHXgr/a6EXR0IeWZRUOEwbh24em0FvOde/c2/NdZKdlVbLeIKwoOOK8NFttE9TdNohxvyza2ODvt8mFrvF/TwenV+tJSVZL3TfpZjmqRxNqLa+TN3RoE0fMDfL25ftRzxZKSOJav/BWPxnIXpq+b98v6ui1a/xzl+9MvdFEoYu6O3y7HzSKNHcU2xS9P4pZ1C6u8W+/r9TzForI1E7hTU2L0aSD1Xbez2esRNMz/q49bL6LmdNbHVVSSpYR62IHL/idvOlzv8w3/IpNLUF8W1bX86anFe+AfFFDfrx4GH2VkWu0W7VqtVnEMKvVWqvdWCXkgTbuXzqEm9mhR/3SzuHX+x9M041p9t8jd22XFEmpt8QUsll7aDbrJUnR3KyVZKwosynVd5vV1mHsCkO20S32walZWb9cdam3AwUc1P3fXt+zFth1sa4b7VpTIkmrxAOkrMm03Oy2YoX6+JZ2u9ssJHya/aD1R63x9kK3+6qk1tv8D/V8q9mRVUVmuWIEW0BVpToKfePS192gHnfrrBlgvh+ZCr0K2pIia0V+rG60TEXzaEOhIplOf0x3CKSPUK5IonbxWgGl7Ol+tWXH/GnfyrWNoMzfvFird6EMUeN+ZFslRfFEmiztNq1ay87pFPJ2u1AtNusS6vOM9K12frn0KR23830mf+sLtPD1kLXSkiJxO1Xb1Bw6sqpp/W7bFhqDbA66rgrmwJO+pja77SXhsK/jKD+F7l+8JCH9h1fNGLkwUDdXmhxKxrDjCFxWZaTBcfqvnitY/VJS8aWvSJDtC7+bb3rU3RwNOZJarXX49qY9j5inTc6jtSBtxcJLS9VGrDCHwDgcmgotfVUrmbUGn73t6/e7BC8UckjXlVqohfX2LtF0FNa+KHXNFcxdlPl6uo/sYL/G6S5t38C/ec9mYdeRaQ8bOBTLE+KaXHtxj8vbhf5HzfeJclLdtQo2e5ExNPcvcT3q8s27NgM7jUx7SKjZgqaQZ+3/anlIR1Fbx7f8EPcoxVbA7RuNmoW6/LuWY3IdFMG1gu/mmyohLg1X6OFC6LlGtf5R8x0fihKaVc/w2y2cNBiHS3KH10UeuXMlKHO9RkSu1rmO/oUw2tWmpFGGP5kuWQ2Qvnl5ebncBb4yjF2UmwdlbphE5Jr5GhKnkc21TJnu+ihAKnbttoXCmMvLd60+ZpGFC8ncljFztW+/zY+C21dpw68lm4VWoVB9z5qzbqlSMqjTw5KMRV59bZFTMHK1JiS9vvTlvtV9z55e1aR0IC/Sq9ilqf1oR17+lZ/99A/+JbtmdjTa8KfV4lAcJb8q2klJNdm3shZR9mLUExycjc9e+pvnn789/LVzTv5AWU91D0Idz/Anpb7Venvn3kAtXQx412ISuzRxrxsNzjZSqdTkpWL/d2dna2vnK379BUs/jzIeJiNOplG+96bhO5g4iRUu8eZKRxROjo7Gk1RqAyF1ILhke0mb/IOYb+38hJfTra0/nEfJt62OpFLKnywht/9WJWjdVOWSzbyV3wXm6h7X3JS3v49ThDdQF2j8KDUZRP7sF6C+tbPz+O2Pv3e2dr71vE8OW9W+5iU8Mkp40v1a4y2Uv6BKGmviIH9DzJucXysPTicbLm2MCf+up6mN1Hib+9Fn1ME//b3lYoe0wV+fqEuyuUIRSZ8y/Eq9WbO58xhejhzSKtbEZYuEeVjNjk43UgxvwIh3122sEVzyf+5sff26hdUd4LYAQx0/hl0wS2nVrXWB4ZeLhVUS5iXIFhV5lwkcsziE45r2cYg34nfEu+3E+XDjNNgynzyyD/9+mf7z58MWeeMfzl10I1fFNVDP8KvSbrEQo9IVBwXk0VnPbYlkjqTOo37KuXDgXZhKnTHkpw+Omj98cd45/xu4PwifMN/oNlWNkn4yvdcV1DpWQa4kq2xBBLWF0J1vh5mjzh425eUJ3TYb36krPhMZ73z2zVri645A6i50o1HtlxTf8KtSvZv7tY6vm0jdGZZtaF1lT9CjJhzqqXB/DmhHasPvFOcPvlPz8C967+9e8C6BRz1sd/f8ShfKd6xfquS0NSnJ3CAPzOW6yJOccTR+Y3yKMD47O9oelYl8Q1chT+fJ6CfYtCl60fv88PjwJ37vG3JvX6afzpfRz7esvuTWOVWlGTkhMRLZPZkNYLNNuK0mDNu3edQhqHOwMT4bHCS+80yCZ+xBvXEQ9wlb+D/Jy62tx8ednaCV5z2z3TJVJ+ZTNNN+IfWCKncYAXexiQuVajyUecwDzbDB6xUgeMfcIY/+iKXb+/fLH49bD/g1MX5uSL8M2XaxpBKTL70srzRQkM7MwmukQeZWxFdOuWKPg9R35xaPqF9793vYIab9TxLXfI397IdVx+ppS1JLPqqqXKedhNEHE8d1ay4GL6a+QbplD+n2zmf3dn+4bP8h1H/yf5WLLExwwgavurKny3cCJSnw6LISWScYvVjo2Mj/8+3hkRLup8cdRwH+ISGt2LtzCVSdymF/1QC/q8p9ur1sUHc1sjhU/v5S6mNs+52c5Ztzu5872NQ7Hzx8+xxf4QlyRcxdKa3m5wxZYmrP2LorkRN1DniRbDyhkzTu3Alhnfs9uEKHSEds3k+e78AWHv84Pgl+lG2lgbwsrVTOQz29T/Ms4OJERB1Y/wUbNya3+PQX4e6wPP/DpYu6wSPnJ6cni/v5ZqWSAc63FYSb2d35Ce3+8zjZktVufBefr7M9PQvBjBYx7Xr0YpEjOE59imI5KM6QQCbx89HRcGTlOCZu+mN+g2hvbm5WwOvN4VUG0d88pq/KWhq29PFnjBeS8h7d07tI6GzfZzHYeDlzP8X5+fjwE0l4CzvwLyhLxwKcImXY+RL6yd5VZZOg8gOp/U3G+espoPctHOBEOmUGdZmpPiNzLzFBbaDAdCSkRcVywmu8KtanT1McsT/gSPbRMXi4bvFIc59i83ftUs9cJRKLTRdP+IrbhXc1TjwkLWZ/b6TZehwk6UrT/3uE3BFFnt/NIXQbn54dff/+/ejsdDzhFDIwxuxvg4wfsdwxwU9/O9ncN++K58oc1OGu4tFdLH64Qs9cwCWo58+m7vU2HjLQ4s0zMhUmWc2CjVNt/w2UqFDVNV7aAhH74GDkt095dHA05rL3IjmCc1D5Rzdt/fqXW7xwDV1vltnM3KMXJz516OIu9Vu4B/qzMvc6fQOnXbKdWA6UpzMTZiB4VyzfSJLQJTUh5okj89TGKb/sODjlGAW2ePnlkQQwf33+/PkBl6gw+UfH3C82geXTOUOdQuZqkehdYJv35Akeyz2QkfAxVOVd6k9jF8y77b/hkR0f8IozqY0zbkkO4+B7mHyKaqfeo1+RJCHOI9TqHLPfu97Emp2ZL2YXGR519PnVrfNJ5cIVfAuXz/vLqe+xowtDDcy7/7dfjkmlTkPM2boLB+UweYq727U9PUeq3/vp9PTFhWfaKlyZk8+8NkGCd25bAO6cSSEUwLjl05JCBy91JHSVMu+0hoc6b2osGnbwwYn7PDX5k9Tmzn8S6TvSJtHN9ELMl4+Ka+h1MlRmRzxVFVGsqQo9ht2AvIXK2PgVCVfk3BJsCEcBwVNDVFCkwh37HPfzz/TXjlekXrn2vqr3FagwiR9JL/azelFhIjkwcknKM4wjmE+Wi5xgNAlw90u3059kpOlTwKcBZitxz9xQQa0tyZEeLt9J13Lomlwi5/YLYw99Je0LnVdz9p4//vBiOeAY6Polqb9OH7Ghd58eB2lTgW0TANT95OqW3AC6u1wSWnkbWbSqgjKXguxGvQ2NCWfK/AoTfvqzVQZWg/nOhPYK5W090fv7r78/f3X908nFLZBfTeWf0RduKpk78oMgw8BYEgXw6Arq2bvJtO28ZaI+kvS9vFjoorFFIVju/tcPwPsjJWAqsLMKUJjOV5J65f76Cb5AwnowWlJaKHY8xgAz2N1AVkfqL+95Bn8kFHrqdNXab0DuKRB7+eAMx3zBYRss7cycyzwD4HMn70OQD7Cg5iDMY/QOKeSm3fnlDfZybq0dP7hgUDUKZcbJpU5Hg7OJ6y3Z2zl9PMQQufenzTkAglmhRuDAF+k0VJrEa+bb4AOoOTI1pCV+vWYktnGBAK4cRwdCxTzq9sywzS0/aM1czJ6nPUDi+v54Nt8UWYIMUXnovKo4fbVUVfbXK2ahvvXRy+LEQqdi0W3otWenR+Jo1oO4hsuM0S6eeHQqVwsvO0tAltpbzATkMzjXQw4ONFo87Vw2qVDOKEFX90gJH9Tvmgeor26PDpDm8kZZKeCHEZe1qFyWZ9wymTlTk7gif01nfLV3ghvo7RG1VaYvQCHWT2CFD0oNqB7ANdBj+WPrPnMsMfGITcq/JSeQqVSYOhRqHefF9fWcWMRnug0yjoNrg6eOOd0SQjl/lI2Xcga10/MBEOCMlv6K0FlS97y7CXKvXAXKUAvHiJ/Pe737CkrfponFDaXv7uUQ0kVuDuKjqTAREEo8eI/qmWOdTK4gBanU6dlG9GwhgMhb0v3lJGDmKrfBUddjkqL1oD6xqJA47ti1EJkf3uVYlPFqVcjXycxql21O6dW3cUcbODY/PToaE70fLw3whJaOCe+Obyj1rcxCd7n7Qf67xWU6pzfck+9kbv3rDsG90cWIhmihTk4KxX7lcPXV6+k6aResqsQZcKYWBCCOjJmvzjIRMkddHJOdXpwkpsj0/3DedYq2Fd8RGE2IW3xZ6vV0kz8404BUPVTDPmLTLr+4ht2+20nBJgpmiDEQOUw3sp0C0Z6v8Zn5NHyTK/ze7B68gZ+qnrhacrK4viBValxs88kOVUnR+rxJCC0I4MMj6uUz5hk9zSwPJr5pRnl9anlXR/ZDJHXHglzc/rg7ocqvlUX4Hr0LoH6OktTbCqnXEvzwavWVTOUZ3gEbr3rVmiwMH8MkhPC4Eo7lbM7z0m5uEnjfeYlUYIl/cyA0dLhJTyowpkIx/8G5RQ/TnS+QH2SUYupbece1Zz9CF3b7d42kLJIWXj5WVZlc3QPdQZmMDcrUjhJANWdy9isajzvSc8Cx3XDUHSXlCWzj7jKZCuP2qJDASWJwOuZ0doNkLB1N6QTvqEPQm+b81AH9tFRlBqpujlcq42rOspAudDMaOKD7EfBrd7xbHF/D2NP0GIUxbHegK9Y3uFGAklt6hEHUElLr1m4yeMcssodyqEESrEeinFCZ2D9QA93x7zEqVuIZCfDlWSAw5Qk9cY8aZHZ3cpN5CrRMjy7r4FaBPuwWIwqqYlpKspAwQoUrsAKMF3RB6Sgj1yMSy6TGOPRJfT9d7teDuSut8Ueh+J0qNNK4PU4s5oh5JmQIKKUhdg6qTq7ltqWkMVS5lRtIXrgfUFaO6er6ZOx/BH01VslK0NlxAnRyQzPfzBxz73B1jmzcVaZyG/rk2G85EtrYMmXi61aiofBXKIuoU1VZ1oqX6WHXuOVZ7uza1OR0MCLDZxRzrpGD5OX+Ftxa+KMF9eVNeOMQOLk5ey2XyPJHpMACcqnTBj7ku/HbYO/GnG/GoQ5jtGcHRGHuWOoccggn8+nFbDNzEZpS4g+8Z5AFrMAb+T3Eqeh8Cs6rI9MjqS4MmU5ZKdDUg+5rG/X3AaQxE3BO5YPyaJn0twO8T4/8b/yoPFHZJyd6ByxuZxeZzCaHOYptyTdv7525NvldijqgqGicUDafpkMfCjT1YDFGPzgbj2BcEYtttI0QQRvAUD8dMLWt3nRxf+v198o99wbHmN9zohcO7gl1Ks4JUa+qPIqYOm8aShR1Bgfb2yP0L1ruDHXeBV71vcK3ck6vuLm5ubq6ur6+vnt+Pj4+Xpycn0yJmcz4wS2j8IBhktenhWYuLnV9G6aeHGxHl+l+mfptZjODw10f6B1oigtH32/uThyVCEm9rcnN8C1jUY9U5xFQHy1Z27WE+slitoT6YnH8fHx3d3c/m83m8/nN5k3l6empQlevoWiNk90Q9VyaNwoZi3pkdoZ0XS8vU/iBIBcCHM8ubjZ9AnzqNKA0PQWcHAfiwAyeYcSjzglYjToUaTj3F/r1IKCjo+4eXaKjnVvQId490eMO/AhehEAJm8wwygUddl6WtfB3cQwf1oZymaZ+FvzQgUMXifxgSUxHh8VB6uyMGUEcy8d5kDqJ5qSA6c6X5I/hL+MBCDnwJqxfpP0wm5uVtz04b5SXRrOisBjABrLu6FksBNNdojJ2kp0uIKCuQ8meel8fDU43gqU5dlFTiPpyMMl/sPv0bukeKwhk+QiW7zM4c2uh9IWJYfjUcSUr7RZvDrjrFwOjbZj6wcEq1OmBvHCSe80S4FSnBOgFx2xIvg7VF40O2nOqLHG+DjMR3CY6E8z2ZE08pg7+PD51JoQPRQDPL+3sC5a4G9FBHt6hUzW+c0u0Zb9jiArmbGd/AXXadITz+8DMwJslS7580PpeQW7CyWiTwWUsh1znhs2hl+EJh4job6xOnS7S8GZm4MjEoxHbvfXo0tT17fyGKAw7iAhoadzQJQsxjbtpo7CYQms8xC9lSNhiU6e1iRckzJ8qFzMvdxWkrWHcUwVJJO/eyQJ3dSjHsWOtNZU/02IXHHs+/IwM9TEVsYDUyyRhi/eIOtOiHD+4wJbNs1mC5C2Ik00q1aVsI1QlZWbxEi7OcYCnn9jktXCsgDbLWOHLcVJVB+wMxO+iy6ioNJZ/u6JjQD/8zUN8WmKu7Mv8BZswWOFNmBVNFqQN3cp+ne1GqY0jbgDUu6csdQxLd8/6hVu3ucCrB4ovksyfP5oDg+gG+8LpJFQVblXqoYka3M0MmFHmzPXSuwYdW+XimXwA4Sm7JD8vWqCM1zS60b1wrIDu7QcuYkylCfZ0526TAPne3RMjxCfe2BONk9CskswT7u/GRxhjZhemK4pg890qVbFPiIQec3CNgwH3bhunTFB3XgkSiTZ1i/B0UsepY/vOlp1qqmhOFUyi9y4Wazx/P46lEA28pFIM+esg96dZRH8/fgoxz+CRWDLfl62/ogwtvI8eQY5exBsx12vluZIYp2I92qBm3PY2Qwo855Vf8bXBkSosdNLVQY6B0SSjJKdFK72hs7srZsTTRFefIQulsqhFsMwuTkGzBXX1a56T6z2Hphz56p4oBdasJXBljhfGYuDu4VZro9YwxplG4D/i9OQkMRC3ZNB8OCpPC7RycR3U+t7znDVwGTIAQXK2RAsvVGRlHFjcxSAPI9DuGGzEZPgVTV2v19uOZB4o1+BornLLCr4yf/YmTPZOjmebAcuemaF4IOOqO5Shg0JHkbobsYWRhdDPjXeo1JqTwa4k90Qk89DNYF7UzXPiOKj2mxdXM8AVrHANGYQEzKRzh+K6eC0Ae9u2ElQDGi2Vyt7cjYRSG+Pv28EtN2JNnXHBdWtCoUN9Eq8FuA4ZPFKA508Lx4p+R9TdxnvqsELXLYU7xOIgK1MLJ8C9wcyoI7JwMbCCZSO+rTvjU/aoh8vXx9CzT3gEhaDn1Rh4BX5g57y8IqWjNmKAFa2uLdhOpSZnA8/2BsPQVGhXKT5GS1a7C+ehrLYKgi7qdEHoHwMhKyzTj3rOQ9mfSl0+YivLofHhWKu9lq/5doSul0eDwcgff7xbjTk1FQGWNITGD43ghhxB4MlE3AHXBGey9PI1fst3dnCFPhiT6bZjJ52bUnFaRCNQw00XTqqOl6GH9lcpqIGAPgSYfuIVLAIILtoKR+ABjETTq2lgptveapCUu26amiN9IVzvsnnrJOuZjBv2ZPtY6AF1R0LnVykoQJOJFoSWg6YOR+ADflxb5i1lTk0CjpJMmDtyb0b+Ixb0xJnqX5lNn+d85reLRA83S+XG1XbsoKUQzZomq8u2K2rjhcCCTTp4E6BSeIoAW3Qol7eD+y+Sa8ejA7ZBcAjrOM7J6emY5g4L1zbJ3BHK2lMagC3bAt7y6hNkl7zQfhWw9c7S9fx4AEoY8HHkTqQ1PjsabB+UR+XR9uAIFnFxLnO2nxpQ7YfDQqcahvV8gH/AjRpgjccTyJMqU8+vLrxWwGNT10+ZZ+8Bq3jzrH5QEWG/peV7VOENeULbRnvcRa7KV2ThZhXeYlCfPK7Fk+Z0XKWzTMTVosUFTke8IlTmqofn/xPggL038zI7shtmeIaYrUqidJUBjgeELlCPWOIbDSrZLTvLm7F0cXrsZ4NH9Gxzd58ObzQOZgz7ZfcMOzZlEOahxazI8kVvMeQCVnwKHZx4cvNSsFHA2cSdckb0yCtUYfUPLqnYdKNXWNPjjLChqJbSdAR7j2xYEDJU3dAGuSJAMAQrnLl44ZZj4TXfo7MUnqBCBl/9j51CARsqHt/PN59w+A49f4ZePVXmP47P6TweTuLiyRyre9x9emDvAiVkKjAiVjdHEedG/COsB2XSlgHqnMC+t7ibXeHq0/N8dhes3BgW3mBebYZkjqy7gAwHJBLkOgPenonLEay70ij7vR5jEPibBWbMmTPX6OM95zTOHNiiEm+zFgK8YiDNmVhYfpm6R/2We0tXwx09WakgkDPTePd+hWOhqhpvXYsQ2Q4MV3XCgU1EnTYKUUMUDnXXsDm/EGdyvQujRjaYVHj5yVCWkrE3pQLAnGLU3YPaIxyKi0ZkHdO1HsTQebOWYu+KcNhN480lZZV3Rkc7LanF8NtRKOCdBoPN9dKN5iJXCbg3JdQnjA4sRduSyJai9JpsH42SrOyteoQKjoWTbEArGI2aTMQRnCP2qKqGWwNJHWwPtp1AOVbdM29XJXcjWZm7l2rjo6wI0tAIkE102d4j2HbsCAXuZzjzELVANBM3LxgguL5zmdCzja65KzubRyuCY1naSOadF5wiYnSCLo4fzdBVRZS+8IvYkSsFXAsCr53WjbKLxmG7upv2jsmRVcXkZxwFJPM4+3CF0cB7eCm+3LlZW8gN8Td6iKzjOek67DlNbik0i/phweyX6KOhVMkUHJBRhWNWX3hyTAOvAPflfsTdET8o0DIvv1nipkkBz9ugkDvfQj9sdJsaPhnV3SJd0WSzJchFc00NJa8vPiRqqLByL59x8vCQbnI3yV5SuvYXy6dCQ+4JOAesZTU71HEwcDRMac9sCY//baDuqhZ/4XisFo6LKTsfIs8pJcfdN5/F4HQCUp+ENu7LN4ZmKa3Rwk5qpWIt6tivbDUpB7f6XxVY7hK9GXOZLTDx3BaPeozorDxCYFpIh1PP6rJ/4KN72K0dfdZxG87clH/16MOWRA54opr44JSqyPAUmecDVx6YNuyWtZf2j34gRz41qy17WRJmW5osPFp3FTRIFrxH+48Dz5JNeJabt0vdKjsYZZHTbu5JjLCTUr3ZbcQ42NqoogdWS+EzN1+ARh1vxpxmTp4n1cPgDqEOwruwwIK2eJFp9rDV7Sv02XZwDO5uNeYBX4c1FOa8isgx8n2yCzeTzOhkJwf+NxiNp9cvRkI3cjWzXlKpg4wVVa73q+2Yp5hnbbMEpy9yN2V4GQxySKlSYooXsGWmID71Azo8khQn/8y1a6aU9s+vluFYl5JZaMT2T4eFPnIDilaPdWBwbBTIOX5q06bfLYv2E3UiUyTu08FScetGvmXulejjzBVV7fStYV5fQXpVCOhVuf+6xBEOO0nyTN1YXY646O/LzjODw1gL1q6WZIWtNmvt2Ge1u2ilkYWwXk/VfWS7pAuqUiEG+bONU/78V/qO+Ya1ywgbTuvsm4Wl3ot/O6n4KgfI8tCuJ8nplfXhUomUl3RvvTG0mioToanax91qxHHmS/GmhxxWS+RkYiT5lwfHSNi1PvRmyo5r0q7wUO7/CHL9tHMedalqv+gGrW6TTjlB2MiOt+z3PYb3RbD77inkar0gTJs4yOYPC0WZPokVJL9XrL7z4cO/gGy7lCapo5yUzEK8Dma0u+aelvRTTjh9OV2s2as03n8B7aKieOoqWe1clGkyco2qrCUZO54uoSzkfc9Vfy3odjHtihDZqFLfQn44LD8dRWhWs5Smu3ZSS+92Gys77f8SjELTO0tPxsbqo1YvmlaBoGo26+mPuHRIVZOkvlWwf/eTvwKyh90SlWBhcoqaJFAV9gNV1UpWK7Jn/I/hsGDW00maZQjIoqXr/3Wn/SLoebvQlJC4Qc6yTDGWyZtSs2u/0pmi/0nkG8OaVex3SkqaQC11+kWzNvzfcdq/Aj1r5PP5nIN83njlw4PXWGONNdZYY4011lhjjTXWWGONNdZY4/8L/g9l50q4P7BpjAAAAABJRU5ErkJggg=="/>
          <p:cNvSpPr>
            <a:spLocks noChangeAspect="1" noChangeArrowheads="1"/>
          </p:cNvSpPr>
          <p:nvPr/>
        </p:nvSpPr>
        <p:spPr bwMode="auto">
          <a:xfrm>
            <a:off x="155575" y="-1401763"/>
            <a:ext cx="3619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2" name="AutoShape 4" descr="data:image/png;base64,iVBORw0KGgoAAAANSUhEUgAAAPoAAADKCAMAAAC7SK2iAAABBVBMVEX///9BxN2kzTlGRkZfV1pDQ0NAQEA9PT3V3iI7Ozs3wtw4ODjP8PY0NDSizDP6+vr19fXe3t7l5eXt7e2pqanT3AB0dHRNTU18fHxcXFzv+vygyyyQkJCgoKCIiIhXV1fW1tbHx8dubm6zs7NbW1vCwsJSUlKampr7/fdXTlFkZGTC6/OwsLDb8/jo+PvY2Nhs0OSy5fDi78Px9+OG1+hhzeIsLCyc3uz3+dj6++av01T3++7F34lRR0u82nK312XK4ZOt0k6+23jX6bHn8s3T5qPp7pPz9sje5Vnw87fk6n3Z4Tqm3+3N45ycyRjZ6bjy9b/t8afd5FLi6HD3+dPn7Ijs8KCw/OW+AAAf6klEQVR4nO1diVfazNdG0yRChABBiCwhgCwCIi5UKygu2Nra6rv1/f//lG/uTJaZZCYEq/b9fYfnnJ4ihJBn7p27zZZIrLHGGmusscYaa6yxxhprrLHGGmvEgNEYIjTyv/s53h0568OHfYQPHyz7dz/L+2IIpAn2Pwx/99O8I3TLI47JV/Xf/UTvBb3LMEfcu7/7kVaErutZwzDQfysKrXX5IYD9auASdOPsqz3oK8JotIfdrmWaZrHfb6L/zG532GrkY7ZAtu8x9qVfo7/crprFotVtvMnTvwxGvlEwd7VkUkVQALIsw3/wdzKplZrdRs5Y1gIth/B+36o2XfL7TdsRc75GmgTMf+u/IfpcodrspJOELWaqaWkE9J+WhJaAD1RN7pu1RhR718btW8ilG1Vf8Gah0Wi0q33KEOxbv5u7nmuZWjqpArmkJu01zWq3MEQPepjP5+B5C4WqVeyXNA3zT8q5iJsZbPemuO/vE09PG4EPvzXkMQpmJ6lISKRIpZFocvksT6pZI3fYsvaSmprci7wdMXL7NvnzMGTzWO7mb3N8+dYeVnLEx6rZcdQvN7QKkXckXC/dv6Op/zbHZ1v1pCyhnl2v2nENOELklS51R5OxEuzvN4tN2uBTmt//DSpvIIEjeSeVYiGq7658W1aaKLzZLxI3lit4Jq7barkR3/67x7nZbl9DAlc6tdzrWtls0aHXgr/a6EXR0IeWZRUOEwbh24em0FvOde/c2/NdZKdlVbLeIKwoOOK8NFttE9TdNohxvyza2ODvt8mFrvF/TwenV+tJSVZL3TfpZjmqRxNqLa+TN3RoE0fMDfL25ftRzxZKSOJav/BWPxnIXpq+b98v6ui1a/xzl+9MvdFEoYu6O3y7HzSKNHcU2xS9P4pZ1C6u8W+/r9TzForI1E7hTU2L0aSD1Xbez2esRNMz/q49bL6LmdNbHVVSSpYR62IHL/idvOlzv8w3/IpNLUF8W1bX86anFe+AfFFDfrx4GH2VkWu0W7VqtVnEMKvVWqvdWCXkgTbuXzqEm9mhR/3SzuHX+x9M041p9t8jd22XFEmpt8QUsll7aDbrJUnR3KyVZKwosynVd5vV1mHsCkO20S32walZWb9cdam3AwUc1P3fXt+zFth1sa4b7VpTIkmrxAOkrMm03Oy2YoX6+JZ2u9ssJHya/aD1R63x9kK3+6qk1tv8D/V8q9mRVUVmuWIEW0BVpToKfePS192gHnfrrBlgvh+ZCr0K2pIia0V+rG60TEXzaEOhIplOf0x3CKSPUK5IonbxWgGl7Ol+tWXH/GnfyrWNoMzfvFird6EMUeN+ZFslRfFEmiztNq1ay87pFPJ2u1AtNusS6vOM9K12frn0KR23830mf+sLtPD1kLXSkiJxO1Xb1Bw6sqpp/W7bFhqDbA66rgrmwJO+pja77SXhsK/jKD+F7l+8JCH9h1fNGLkwUDdXmhxKxrDjCFxWZaTBcfqvnitY/VJS8aWvSJDtC7+bb3rU3RwNOZJarXX49qY9j5inTc6jtSBtxcJLS9VGrDCHwDgcmgotfVUrmbUGn73t6/e7BC8UckjXlVqohfX2LtF0FNa+KHXNFcxdlPl6uo/sYL/G6S5t38C/ec9mYdeRaQ8bOBTLE+KaXHtxj8vbhf5HzfeJclLdtQo2e5ExNPcvcT3q8s27NgM7jUx7SKjZgqaQZ+3/anlIR1Fbx7f8EPcoxVbA7RuNmoW6/LuWY3IdFMG1gu/mmyohLg1X6OFC6LlGtf5R8x0fihKaVc/w2y2cNBiHS3KH10UeuXMlKHO9RkSu1rmO/oUw2tWmpFGGP5kuWQ2Qvnl5ebncBb4yjF2UmwdlbphE5Jr5GhKnkc21TJnu+ihAKnbttoXCmMvLd60+ZpGFC8ncljFztW+/zY+C21dpw68lm4VWoVB9z5qzbqlSMqjTw5KMRV59bZFTMHK1JiS9vvTlvtV9z55e1aR0IC/Sq9ilqf1oR17+lZ/99A/+JbtmdjTa8KfV4lAcJb8q2klJNdm3shZR9mLUExycjc9e+pvnn789/LVzTv5AWU91D0Idz/Anpb7Venvn3kAtXQx412ISuzRxrxsNzjZSqdTkpWL/d2dna2vnK379BUs/jzIeJiNOplG+96bhO5g4iRUu8eZKRxROjo7Gk1RqAyF1ILhke0mb/IOYb+38hJfTra0/nEfJt62OpFLKnywht/9WJWjdVOWSzbyV3wXm6h7X3JS3v49ThDdQF2j8KDUZRP7sF6C+tbPz+O2Pv3e2dr71vE8OW9W+5iU8Mkp40v1a4y2Uv6BKGmviIH9DzJucXysPTicbLm2MCf+up6mN1Hib+9Fn1ME//b3lYoe0wV+fqEuyuUIRSZ8y/Eq9WbO58xhejhzSKtbEZYuEeVjNjk43UgxvwIh3122sEVzyf+5sff26hdUd4LYAQx0/hl0wS2nVrXWB4ZeLhVUS5iXIFhV5lwkcsziE45r2cYg34nfEu+3E+XDjNNgynzyyD/9+mf7z58MWeeMfzl10I1fFNVDP8KvSbrEQo9IVBwXk0VnPbYlkjqTOo37KuXDgXZhKnTHkpw+Omj98cd45/xu4PwifMN/oNlWNkn4yvdcV1DpWQa4kq2xBBLWF0J1vh5mjzh425eUJ3TYb36krPhMZ73z2zVri645A6i50o1HtlxTf8KtSvZv7tY6vm0jdGZZtaF1lT9CjJhzqqXB/DmhHasPvFOcPvlPz8C967+9e8C6BRz1sd/f8ShfKd6xfquS0NSnJ3CAPzOW6yJOccTR+Y3yKMD47O9oelYl8Q1chT+fJ6CfYtCl60fv88PjwJ37vG3JvX6afzpfRz7esvuTWOVWlGTkhMRLZPZkNYLNNuK0mDNu3edQhqHOwMT4bHCS+80yCZ+xBvXEQ9wlb+D/Jy62tx8ednaCV5z2z3TJVJ+ZTNNN+IfWCKncYAXexiQuVajyUecwDzbDB6xUgeMfcIY/+iKXb+/fLH49bD/g1MX5uSL8M2XaxpBKTL70srzRQkM7MwmukQeZWxFdOuWKPg9R35xaPqF9793vYIab9TxLXfI397IdVx+ppS1JLPqqqXKedhNEHE8d1ay4GL6a+QbplD+n2zmf3dn+4bP8h1H/yf5WLLExwwgavurKny3cCJSnw6LISWScYvVjo2Mj/8+3hkRLup8cdRwH+ISGt2LtzCVSdymF/1QC/q8p9ur1sUHc1sjhU/v5S6mNs+52c5Ztzu5872NQ7Hzx8+xxf4QlyRcxdKa3m5wxZYmrP2LorkRN1DniRbDyhkzTu3Alhnfs9uEKHSEds3k+e78AWHv84Pgl+lG2lgbwsrVTOQz29T/Ms4OJERB1Y/wUbNya3+PQX4e6wPP/DpYu6wSPnJ6cni/v5ZqWSAc63FYSb2d35Ce3+8zjZktVufBefr7M9PQvBjBYx7Xr0YpEjOE59imI5KM6QQCbx89HRcGTlOCZu+mN+g2hvbm5WwOvN4VUG0d88pq/KWhq29PFnjBeS8h7d07tI6GzfZzHYeDlzP8X5+fjwE0l4CzvwLyhLxwKcImXY+RL6yd5VZZOg8gOp/U3G+espoPctHOBEOmUGdZmpPiNzLzFBbaDAdCSkRcVywmu8KtanT1McsT/gSPbRMXi4bvFIc59i83ftUs9cJRKLTRdP+IrbhXc1TjwkLWZ/b6TZehwk6UrT/3uE3BFFnt/NIXQbn54dff/+/ejsdDzhFDIwxuxvg4wfsdwxwU9/O9ncN++K58oc1OGu4tFdLH64Qs9cwCWo58+m7vU2HjLQ4s0zMhUmWc2CjVNt/w2UqFDVNV7aAhH74GDkt095dHA05rL3IjmCc1D5Rzdt/fqXW7xwDV1vltnM3KMXJz516OIu9Vu4B/qzMvc6fQOnXbKdWA6UpzMTZiB4VyzfSJLQJTUh5okj89TGKb/sODjlGAW2ePnlkQQwf33+/PkBl6gw+UfH3C82geXTOUOdQuZqkehdYJv35Akeyz2QkfAxVOVd6k9jF8y77b/hkR0f8IozqY0zbkkO4+B7mHyKaqfeo1+RJCHOI9TqHLPfu97Emp2ZL2YXGR519PnVrfNJ5cIVfAuXz/vLqe+xowtDDcy7/7dfjkmlTkPM2boLB+UweYq727U9PUeq3/vp9PTFhWfaKlyZk8+8NkGCd25bAO6cSSEUwLjl05JCBy91JHSVMu+0hoc6b2osGnbwwYn7PDX5k9Tmzn8S6TvSJtHN9ELMl4+Ka+h1MlRmRzxVFVGsqQo9ht2AvIXK2PgVCVfk3BJsCEcBwVNDVFCkwh37HPfzz/TXjlekXrn2vqr3FagwiR9JL/azelFhIjkwcknKM4wjmE+Wi5xgNAlw90u3059kpOlTwKcBZitxz9xQQa0tyZEeLt9J13Lomlwi5/YLYw99Je0LnVdz9p4//vBiOeAY6Polqb9OH7Ghd58eB2lTgW0TANT95OqW3AC6u1wSWnkbWbSqgjKXguxGvQ2NCWfK/AoTfvqzVQZWg/nOhPYK5W090fv7r78/f3X908nFLZBfTeWf0RduKpk78oMgw8BYEgXw6Arq2bvJtO28ZaI+kvS9vFjoorFFIVju/tcPwPsjJWAqsLMKUJjOV5J65f76Cb5AwnowWlJaKHY8xgAz2N1AVkfqL+95Bn8kFHrqdNXab0DuKRB7+eAMx3zBYRss7cycyzwD4HMn70OQD7Cg5iDMY/QOKeSm3fnlDfZybq0dP7hgUDUKZcbJpU5Hg7OJ6y3Z2zl9PMQQufenzTkAglmhRuDAF+k0VJrEa+bb4AOoOTI1pCV+vWYktnGBAK4cRwdCxTzq9sywzS0/aM1czJ6nPUDi+v54Nt8UWYIMUXnovKo4fbVUVfbXK2ahvvXRy+LEQqdi0W3otWenR+Jo1oO4hsuM0S6eeHQqVwsvO0tAltpbzATkMzjXQw4ONFo87Vw2qVDOKEFX90gJH9Tvmgeor26PDpDm8kZZKeCHEZe1qFyWZ9wymTlTk7gif01nfLV3ghvo7RG1VaYvQCHWT2CFD0oNqB7ANdBj+WPrPnMsMfGITcq/JSeQqVSYOhRqHefF9fWcWMRnug0yjoNrg6eOOd0SQjl/lI2Xcga10/MBEOCMlv6K0FlS97y7CXKvXAXKUAvHiJ/Pe737CkrfponFDaXv7uUQ0kVuDuKjqTAREEo8eI/qmWOdTK4gBanU6dlG9GwhgMhb0v3lJGDmKrfBUddjkqL1oD6xqJA47ti1EJkf3uVYlPFqVcjXycxql21O6dW3cUcbODY/PToaE70fLw3whJaOCe+Obyj1rcxCd7n7Qf67xWU6pzfck+9kbv3rDsG90cWIhmihTk4KxX7lcPXV6+k6aResqsQZcKYWBCCOjJmvzjIRMkddHJOdXpwkpsj0/3DedYq2Fd8RGE2IW3xZ6vV0kz8404BUPVTDPmLTLr+4ht2+20nBJgpmiDEQOUw3sp0C0Z6v8Zn5NHyTK/ze7B68gZ+qnrhacrK4viBValxs88kOVUnR+rxJCC0I4MMj6uUz5hk9zSwPJr5pRnl9anlXR/ZDJHXHglzc/rg7ocqvlUX4Hr0LoH6OktTbCqnXEvzwavWVTOUZ3gEbr3rVmiwMH8MkhPC4Eo7lbM7z0m5uEnjfeYlUYIl/cyA0dLhJTyowpkIx/8G5RQ/TnS+QH2SUYupbece1Zz9CF3b7d42kLJIWXj5WVZlc3QPdQZmMDcrUjhJANWdy9isajzvSc8Cx3XDUHSXlCWzj7jKZCuP2qJDASWJwOuZ0doNkLB1N6QTvqEPQm+b81AH9tFRlBqpujlcq42rOspAudDMaOKD7EfBrd7xbHF/D2NP0GIUxbHegK9Y3uFGAklt6hEHUElLr1m4yeMcssodyqEESrEeinFCZ2D9QA93x7zEqVuIZCfDlWSAw5Qk9cY8aZHZ3cpN5CrRMjy7r4FaBPuwWIwqqYlpKspAwQoUrsAKMF3RB6Sgj1yMSy6TGOPRJfT9d7teDuSut8Ueh+J0qNNK4PU4s5oh5JmQIKKUhdg6qTq7ltqWkMVS5lRtIXrgfUFaO6er6ZOx/BH01VslK0NlxAnRyQzPfzBxz73B1jmzcVaZyG/rk2G85EtrYMmXi61aiofBXKIuoU1VZ1oqX6WHXuOVZ7uza1OR0MCLDZxRzrpGD5OX+Ftxa+KMF9eVNeOMQOLk5ey2XyPJHpMACcqnTBj7ku/HbYO/GnG/GoQ5jtGcHRGHuWOoccggn8+nFbDNzEZpS4g+8Z5AFrMAb+T3Eqeh8Cs6rI9MjqS4MmU5ZKdDUg+5rG/X3AaQxE3BO5YPyaJn0twO8T4/8b/yoPFHZJyd6ByxuZxeZzCaHOYptyTdv7525NvldijqgqGicUDafpkMfCjT1YDFGPzgbj2BcEYtttI0QQRvAUD8dMLWt3nRxf+v198o99wbHmN9zohcO7gl1Ks4JUa+qPIqYOm8aShR1Bgfb2yP0L1ruDHXeBV71vcK3ck6vuLm5ubq6ur6+vnt+Pj4+Xpycn0yJmcz4wS2j8IBhktenhWYuLnV9G6aeHGxHl+l+mfptZjODw10f6B1oigtH32/uThyVCEm9rcnN8C1jUY9U5xFQHy1Z27WE+slitoT6YnH8fHx3d3c/m83m8/nN5k3l6empQlevoWiNk90Q9VyaNwoZi3pkdoZ0XS8vU/iBIBcCHM8ubjZ9AnzqNKA0PQWcHAfiwAyeYcSjzglYjToUaTj3F/r1IKCjo+4eXaKjnVvQId490eMO/AhehEAJm8wwygUddl6WtfB3cQwf1oZymaZ+FvzQgUMXifxgSUxHh8VB6uyMGUEcy8d5kDqJ5qSA6c6X5I/hL+MBCDnwJqxfpP0wm5uVtz04b5SXRrOisBjABrLu6FksBNNdojJ2kp0uIKCuQ8meel8fDU43gqU5dlFTiPpyMMl/sPv0bukeKwhk+QiW7zM4c2uh9IWJYfjUcSUr7RZvDrjrFwOjbZj6wcEq1OmBvHCSe80S4FSnBOgFx2xIvg7VF40O2nOqLHG+DjMR3CY6E8z2ZE08pg7+PD51JoQPRQDPL+3sC5a4G9FBHt6hUzW+c0u0Zb9jiArmbGd/AXXadITz+8DMwJslS7580PpeQW7CyWiTwWUsh1znhs2hl+EJh4job6xOnS7S8GZm4MjEoxHbvfXo0tT17fyGKAw7iAhoadzQJQsxjbtpo7CYQms8xC9lSNhiU6e1iRckzJ8qFzMvdxWkrWHcUwVJJO/eyQJ3dSjHsWOtNZU/02IXHHs+/IwM9TEVsYDUyyRhi/eIOtOiHD+4wJbNs1mC5C2Ik00q1aVsI1QlZWbxEi7OcYCnn9jktXCsgDbLWOHLcVJVB+wMxO+iy6ioNJZ/u6JjQD/8zUN8WmKu7Mv8BZswWOFNmBVNFqQN3cp+ne1GqY0jbgDUu6csdQxLd8/6hVu3ucCrB4ovksyfP5oDg+gG+8LpJFQVblXqoYka3M0MmFHmzPXSuwYdW+XimXwA4Sm7JD8vWqCM1zS60b1wrIDu7QcuYkylCfZ0526TAPne3RMjxCfe2BONk9CskswT7u/GRxhjZhemK4pg890qVbFPiIQec3CNgwH3bhunTFB3XgkSiTZ1i/B0UsepY/vOlp1qqmhOFUyi9y4Wazx/P46lEA28pFIM+esg96dZRH8/fgoxz+CRWDLfl62/ogwtvI8eQY5exBsx12vluZIYp2I92qBm3PY2Qwo855Vf8bXBkSosdNLVQY6B0SSjJKdFK72hs7srZsTTRFefIQulsqhFsMwuTkGzBXX1a56T6z2Hphz56p4oBdasJXBljhfGYuDu4VZro9YwxplG4D/i9OQkMRC3ZNB8OCpPC7RycR3U+t7znDVwGTIAQXK2RAsvVGRlHFjcxSAPI9DuGGzEZPgVTV2v19uOZB4o1+BornLLCr4yf/YmTPZOjmebAcuemaF4IOOqO5Shg0JHkbobsYWRhdDPjXeo1JqTwa4k90Qk89DNYF7UzXPiOKj2mxdXM8AVrHANGYQEzKRzh+K6eC0Ae9u2ElQDGi2Vyt7cjYRSG+Pv28EtN2JNnXHBdWtCoUN9Eq8FuA4ZPFKA508Lx4p+R9TdxnvqsELXLYU7xOIgK1MLJ8C9wcyoI7JwMbCCZSO+rTvjU/aoh8vXx9CzT3gEhaDn1Rh4BX5g57y8IqWjNmKAFa2uLdhOpSZnA8/2BsPQVGhXKT5GS1a7C+ehrLYKgi7qdEHoHwMhKyzTj3rOQ9mfSl0+YivLofHhWKu9lq/5doSul0eDwcgff7xbjTk1FQGWNITGD43ghhxB4MlE3AHXBGey9PI1fst3dnCFPhiT6bZjJ52bUnFaRCNQw00XTqqOl6GH9lcpqIGAPgSYfuIVLAIILtoKR+ABjETTq2lgptveapCUu26amiN9IVzvsnnrJOuZjBv2ZPtY6AF1R0LnVykoQJOJFoSWg6YOR+ADflxb5i1lTk0CjpJMmDtyb0b+Ixb0xJnqX5lNn+d85reLRA83S+XG1XbsoKUQzZomq8u2K2rjhcCCTTp4E6BSeIoAW3Qol7eD+y+Sa8ejA7ZBcAjrOM7J6emY5g4L1zbJ3BHK2lMagC3bAt7y6hNkl7zQfhWw9c7S9fx4AEoY8HHkTqQ1PjsabB+UR+XR9uAIFnFxLnO2nxpQ7YfDQqcahvV8gH/AjRpgjccTyJMqU8+vLrxWwGNT10+ZZ+8Bq3jzrH5QEWG/peV7VOENeULbRnvcRa7KV2ThZhXeYlCfPK7Fk+Z0XKWzTMTVosUFTke8IlTmqofn/xPggL038zI7shtmeIaYrUqidJUBjgeELlCPWOIbDSrZLTvLm7F0cXrsZ4NH9Gxzd58ObzQOZgz7ZfcMOzZlEOahxazI8kVvMeQCVnwKHZx4cvNSsFHA2cSdckb0yCtUYfUPLqnYdKNXWNPjjLChqJbSdAR7j2xYEDJU3dAGuSJAMAQrnLl44ZZj4TXfo7MUnqBCBl/9j51CARsqHt/PN59w+A49f4ZePVXmP47P6TweTuLiyRyre9x9emDvAiVkKjAiVjdHEedG/COsB2XSlgHqnMC+t7ibXeHq0/N8dhes3BgW3mBebYZkjqy7gAwHJBLkOgPenonLEay70ij7vR5jEPibBWbMmTPX6OM95zTOHNiiEm+zFgK8YiDNmVhYfpm6R/2We0tXwx09WakgkDPTePd+hWOhqhpvXYsQ2Q4MV3XCgU1EnTYKUUMUDnXXsDm/EGdyvQujRjaYVHj5yVCWkrE3pQLAnGLU3YPaIxyKi0ZkHdO1HsTQebOWYu+KcNhN480lZZV3Rkc7LanF8NtRKOCdBoPN9dKN5iJXCbg3JdQnjA4sRduSyJai9JpsH42SrOyteoQKjoWTbEArGI2aTMQRnCP2qKqGWwNJHWwPtp1AOVbdM29XJXcjWZm7l2rjo6wI0tAIkE102d4j2HbsCAXuZzjzELVANBM3LxgguL5zmdCzja65KzubRyuCY1naSOadF5wiYnSCLo4fzdBVRZS+8IvYkSsFXAsCr53WjbKLxmG7upv2jsmRVcXkZxwFJPM4+3CF0cB7eCm+3LlZW8gN8Td6iKzjOek67DlNbik0i/phweyX6KOhVMkUHJBRhWNWX3hyTAOvAPflfsTdET8o0DIvv1nipkkBz9ugkDvfQj9sdJsaPhnV3SJd0WSzJchFc00NJa8vPiRqqLByL59x8vCQbnI3yV5SuvYXy6dCQ+4JOAesZTU71HEwcDRMac9sCY//baDuqhZ/4XisFo6LKTsfIs8pJcfdN5/F4HQCUp+ENu7LN4ZmKa3Rwk5qpWIt6tivbDUpB7f6XxVY7hK9GXOZLTDx3BaPeozorDxCYFpIh1PP6rJ/4KN72K0dfdZxG87clH/16MOWRA54opr44JSqyPAUmecDVx6YNuyWtZf2j34gRz41qy17WRJmW5osPFp3FTRIFrxH+48Dz5JNeJabt0vdKjsYZZHTbu5JjLCTUr3ZbcQ42NqoogdWS+EzN1+ARh1vxpxmTp4n1cPgDqEOwruwwIK2eJFp9rDV7Sv02XZwDO5uNeYBX4c1FOa8isgx8n2yCzeTzOhkJwf+NxiNp9cvRkI3cjWzXlKpg4wVVa73q+2Yp5hnbbMEpy9yN2V4GQxySKlSYooXsGWmID71Azo8khQn/8y1a6aU9s+vluFYl5JZaMT2T4eFPnIDilaPdWBwbBTIOX5q06bfLYv2E3UiUyTu08FScetGvmXulejjzBVV7fStYV5fQXpVCOhVuf+6xBEOO0nyTN1YXY646O/LzjODw1gL1q6WZIWtNmvt2Ge1u2ilkYWwXk/VfWS7pAuqUiEG+bONU/78V/qO+Ya1ywgbTuvsm4Wl3ot/O6n4KgfI8tCuJ8nplfXhUomUl3RvvTG0mioToanax91qxHHmS/GmhxxWS+RkYiT5lwfHSNi1PvRmyo5r0q7wUO7/CHL9tHMedalqv+gGrW6TTjlB2MiOt+z3PYb3RbD77inkar0gTJs4yOYPC0WZPokVJL9XrL7z4cO/gGy7lCapo5yUzEK8Dma0u+aelvRTTjh9OV2s2as03n8B7aKieOoqWe1clGkyco2qrCUZO54uoSzkfc9Vfy3odjHtihDZqFLfQn44LD8dRWhWs5Smu3ZSS+92Gys77f8SjELTO0tPxsbqo1YvmlaBoGo26+mPuHRIVZOkvlWwf/eTvwKyh90SlWBhcoqaJFAV9gNV1UpWK7Jn/I/hsGDW00maZQjIoqXr/3Wn/SLoebvQlJC4Qc6yTDGWyZtSs2u/0pmi/0nkG8OaVex3SkqaQC11+kWzNvzfcdq/Aj1r5PP5nIN83njlw4PXWGONNdZYY4011lhjjTXWWGONNdZY4/8L/g9l50q4P7BpjAAAAABJRU5ErkJggg=="/>
          <p:cNvSpPr>
            <a:spLocks noChangeAspect="1" noChangeArrowheads="1"/>
          </p:cNvSpPr>
          <p:nvPr/>
        </p:nvSpPr>
        <p:spPr bwMode="auto">
          <a:xfrm>
            <a:off x="155575" y="-1401763"/>
            <a:ext cx="3619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4" name="AutoShape 6" descr="data:image/png;base64,iVBORw0KGgoAAAANSUhEUgAAAPoAAADKCAMAAAC7SK2iAAABBVBMVEX///9BxN2kzTlGRkZfV1pDQ0NAQEA9PT3V3iI7Ozs3wtw4ODjP8PY0NDSizDP6+vr19fXe3t7l5eXt7e2pqanT3AB0dHRNTU18fHxcXFzv+vygyyyQkJCgoKCIiIhXV1fW1tbHx8dubm6zs7NbW1vCwsJSUlKampr7/fdXTlFkZGTC6/OwsLDb8/jo+PvY2Nhs0OSy5fDi78Px9+OG1+hhzeIsLCyc3uz3+dj6++av01T3++7F34lRR0u82nK312XK4ZOt0k6+23jX6bHn8s3T5qPp7pPz9sje5Vnw87fk6n3Z4Tqm3+3N45ycyRjZ6bjy9b/t8afd5FLi6HD3+dPn7Ijs8KCw/OW+AAAf6klEQVR4nO1diVfazNdG0yRChABBiCwhgCwCIi5UKygu2Nra6rv1/f//lG/uTJaZZCYEq/b9fYfnnJ4ihJBn7p27zZZIrLHGGmusscYaa6yxxhprrLHGGmvEgNEYIjTyv/s53h0568OHfYQPHyz7dz/L+2IIpAn2Pwx/99O8I3TLI47JV/Xf/UTvBb3LMEfcu7/7kVaErutZwzDQfysKrXX5IYD9auASdOPsqz3oK8JotIfdrmWaZrHfb6L/zG532GrkY7ZAtu8x9qVfo7/crprFotVtvMnTvwxGvlEwd7VkUkVQALIsw3/wdzKplZrdRs5Y1gIth/B+36o2XfL7TdsRc75GmgTMf+u/IfpcodrspJOELWaqaWkE9J+WhJaAD1RN7pu1RhR718btW8ilG1Vf8Gah0Wi0q33KEOxbv5u7nmuZWjqpArmkJu01zWq3MEQPepjP5+B5C4WqVeyXNA3zT8q5iJsZbPemuO/vE09PG4EPvzXkMQpmJ6lISKRIpZFocvksT6pZI3fYsvaSmprci7wdMXL7NvnzMGTzWO7mb3N8+dYeVnLEx6rZcdQvN7QKkXckXC/dv6Op/zbHZ1v1pCyhnl2v2nENOELklS51R5OxEuzvN4tN2uBTmt//DSpvIIEjeSeVYiGq7658W1aaKLzZLxI3lit4Jq7barkR3/67x7nZbl9DAlc6tdzrWtls0aHXgr/a6EXR0IeWZRUOEwbh24em0FvOde/c2/NdZKdlVbLeIKwoOOK8NFttE9TdNohxvyza2ODvt8mFrvF/TwenV+tJSVZL3TfpZjmqRxNqLa+TN3RoE0fMDfL25ftRzxZKSOJav/BWPxnIXpq+b98v6ui1a/xzl+9MvdFEoYu6O3y7HzSKNHcU2xS9P4pZ1C6u8W+/r9TzForI1E7hTU2L0aSD1Xbez2esRNMz/q49bL6LmdNbHVVSSpYR62IHL/idvOlzv8w3/IpNLUF8W1bX86anFe+AfFFDfrx4GH2VkWu0W7VqtVnEMKvVWqvdWCXkgTbuXzqEm9mhR/3SzuHX+x9M041p9t8jd22XFEmpt8QUsll7aDbrJUnR3KyVZKwosynVd5vV1mHsCkO20S32walZWb9cdam3AwUc1P3fXt+zFth1sa4b7VpTIkmrxAOkrMm03Oy2YoX6+JZ2u9ssJHya/aD1R63x9kK3+6qk1tv8D/V8q9mRVUVmuWIEW0BVpToKfePS192gHnfrrBlgvh+ZCr0K2pIia0V+rG60TEXzaEOhIplOf0x3CKSPUK5IonbxWgGl7Ol+tWXH/GnfyrWNoMzfvFird6EMUeN+ZFslRfFEmiztNq1ay87pFPJ2u1AtNusS6vOM9K12frn0KR23830mf+sLtPD1kLXSkiJxO1Xb1Bw6sqpp/W7bFhqDbA66rgrmwJO+pja77SXhsK/jKD+F7l+8JCH9h1fNGLkwUDdXmhxKxrDjCFxWZaTBcfqvnitY/VJS8aWvSJDtC7+bb3rU3RwNOZJarXX49qY9j5inTc6jtSBtxcJLS9VGrDCHwDgcmgotfVUrmbUGn73t6/e7BC8UckjXlVqohfX2LtF0FNa+KHXNFcxdlPl6uo/sYL/G6S5t38C/ec9mYdeRaQ8bOBTLE+KaXHtxj8vbhf5HzfeJclLdtQo2e5ExNPcvcT3q8s27NgM7jUx7SKjZgqaQZ+3/anlIR1Fbx7f8EPcoxVbA7RuNmoW6/LuWY3IdFMG1gu/mmyohLg1X6OFC6LlGtf5R8x0fihKaVc/w2y2cNBiHS3KH10UeuXMlKHO9RkSu1rmO/oUw2tWmpFGGP5kuWQ2Qvnl5ebncBb4yjF2UmwdlbphE5Jr5GhKnkc21TJnu+ihAKnbttoXCmMvLd60+ZpGFC8ncljFztW+/zY+C21dpw68lm4VWoVB9z5qzbqlSMqjTw5KMRV59bZFTMHK1JiS9vvTlvtV9z55e1aR0IC/Sq9ilqf1oR17+lZ/99A/+JbtmdjTa8KfV4lAcJb8q2klJNdm3shZR9mLUExycjc9e+pvnn789/LVzTv5AWU91D0Idz/Anpb7Venvn3kAtXQx412ISuzRxrxsNzjZSqdTkpWL/d2dna2vnK379BUs/jzIeJiNOplG+96bhO5g4iRUu8eZKRxROjo7Gk1RqAyF1ILhke0mb/IOYb+38hJfTra0/nEfJt62OpFLKnywht/9WJWjdVOWSzbyV3wXm6h7X3JS3v49ThDdQF2j8KDUZRP7sF6C+tbPz+O2Pv3e2dr71vE8OW9W+5iU8Mkp40v1a4y2Uv6BKGmviIH9DzJucXysPTicbLm2MCf+up6mN1Hib+9Fn1ME//b3lYoe0wV+fqEuyuUIRSZ8y/Eq9WbO58xhejhzSKtbEZYuEeVjNjk43UgxvwIh3122sEVzyf+5sff26hdUd4LYAQx0/hl0wS2nVrXWB4ZeLhVUS5iXIFhV5lwkcsziE45r2cYg34nfEu+3E+XDjNNgynzyyD/9+mf7z58MWeeMfzl10I1fFNVDP8KvSbrEQo9IVBwXk0VnPbYlkjqTOo37KuXDgXZhKnTHkpw+Omj98cd45/xu4PwifMN/oNlWNkn4yvdcV1DpWQa4kq2xBBLWF0J1vh5mjzh425eUJ3TYb36krPhMZ73z2zVri645A6i50o1HtlxTf8KtSvZv7tY6vm0jdGZZtaF1lT9CjJhzqqXB/DmhHasPvFOcPvlPz8C967+9e8C6BRz1sd/f8ShfKd6xfquS0NSnJ3CAPzOW6yJOccTR+Y3yKMD47O9oelYl8Q1chT+fJ6CfYtCl60fv88PjwJ37vG3JvX6afzpfRz7esvuTWOVWlGTkhMRLZPZkNYLNNuK0mDNu3edQhqHOwMT4bHCS+80yCZ+xBvXEQ9wlb+D/Jy62tx8ednaCV5z2z3TJVJ+ZTNNN+IfWCKncYAXexiQuVajyUecwDzbDB6xUgeMfcIY/+iKXb+/fLH49bD/g1MX5uSL8M2XaxpBKTL70srzRQkM7MwmukQeZWxFdOuWKPg9R35xaPqF9793vYIab9TxLXfI397IdVx+ppS1JLPqqqXKedhNEHE8d1ay4GL6a+QbplD+n2zmf3dn+4bP8h1H/yf5WLLExwwgavurKny3cCJSnw6LISWScYvVjo2Mj/8+3hkRLup8cdRwH+ISGt2LtzCVSdymF/1QC/q8p9ur1sUHc1sjhU/v5S6mNs+52c5Ztzu5872NQ7Hzx8+xxf4QlyRcxdKa3m5wxZYmrP2LorkRN1DniRbDyhkzTu3Alhnfs9uEKHSEds3k+e78AWHv84Pgl+lG2lgbwsrVTOQz29T/Ms4OJERB1Y/wUbNya3+PQX4e6wPP/DpYu6wSPnJ6cni/v5ZqWSAc63FYSb2d35Ce3+8zjZktVufBefr7M9PQvBjBYx7Xr0YpEjOE59imI5KM6QQCbx89HRcGTlOCZu+mN+g2hvbm5WwOvN4VUG0d88pq/KWhq29PFnjBeS8h7d07tI6GzfZzHYeDlzP8X5+fjwE0l4CzvwLyhLxwKcImXY+RL6yd5VZZOg8gOp/U3G+espoPctHOBEOmUGdZmpPiNzLzFBbaDAdCSkRcVywmu8KtanT1McsT/gSPbRMXi4bvFIc59i83ftUs9cJRKLTRdP+IrbhXc1TjwkLWZ/b6TZehwk6UrT/3uE3BFFnt/NIXQbn54dff/+/ejsdDzhFDIwxuxvg4wfsdwxwU9/O9ncN++K58oc1OGu4tFdLH64Qs9cwCWo58+m7vU2HjLQ4s0zMhUmWc2CjVNt/w2UqFDVNV7aAhH74GDkt095dHA05rL3IjmCc1D5Rzdt/fqXW7xwDV1vltnM3KMXJz516OIu9Vu4B/qzMvc6fQOnXbKdWA6UpzMTZiB4VyzfSJLQJTUh5okj89TGKb/sODjlGAW2ePnlkQQwf33+/PkBl6gw+UfH3C82geXTOUOdQuZqkehdYJv35Akeyz2QkfAxVOVd6k9jF8y77b/hkR0f8IozqY0zbkkO4+B7mHyKaqfeo1+RJCHOI9TqHLPfu97Emp2ZL2YXGR519PnVrfNJ5cIVfAuXz/vLqe+xowtDDcy7/7dfjkmlTkPM2boLB+UweYq727U9PUeq3/vp9PTFhWfaKlyZk8+8NkGCd25bAO6cSSEUwLjl05JCBy91JHSVMu+0hoc6b2osGnbwwYn7PDX5k9Tmzn8S6TvSJtHN9ELMl4+Ka+h1MlRmRzxVFVGsqQo9ht2AvIXK2PgVCVfk3BJsCEcBwVNDVFCkwh37HPfzz/TXjlekXrn2vqr3FagwiR9JL/azelFhIjkwcknKM4wjmE+Wi5xgNAlw90u3059kpOlTwKcBZitxz9xQQa0tyZEeLt9J13Lomlwi5/YLYw99Je0LnVdz9p4//vBiOeAY6Polqb9OH7Ghd58eB2lTgW0TANT95OqW3AC6u1wSWnkbWbSqgjKXguxGvQ2NCWfK/AoTfvqzVQZWg/nOhPYK5W090fv7r78/f3X908nFLZBfTeWf0RduKpk78oMgw8BYEgXw6Arq2bvJtO28ZaI+kvS9vFjoorFFIVju/tcPwPsjJWAqsLMKUJjOV5J65f76Cb5AwnowWlJaKHY8xgAz2N1AVkfqL+95Bn8kFHrqdNXab0DuKRB7+eAMx3zBYRss7cycyzwD4HMn70OQD7Cg5iDMY/QOKeSm3fnlDfZybq0dP7hgUDUKZcbJpU5Hg7OJ6y3Z2zl9PMQQufenzTkAglmhRuDAF+k0VJrEa+bb4AOoOTI1pCV+vWYktnGBAK4cRwdCxTzq9sywzS0/aM1czJ6nPUDi+v54Nt8UWYIMUXnovKo4fbVUVfbXK2ahvvXRy+LEQqdi0W3otWenR+Jo1oO4hsuM0S6eeHQqVwsvO0tAltpbzATkMzjXQw4ONFo87Vw2qVDOKEFX90gJH9Tvmgeor26PDpDm8kZZKeCHEZe1qFyWZ9wymTlTk7gif01nfLV3ghvo7RG1VaYvQCHWT2CFD0oNqB7ANdBj+WPrPnMsMfGITcq/JSeQqVSYOhRqHefF9fWcWMRnug0yjoNrg6eOOd0SQjl/lI2Xcga10/MBEOCMlv6K0FlS97y7CXKvXAXKUAvHiJ/Pe737CkrfponFDaXv7uUQ0kVuDuKjqTAREEo8eI/qmWOdTK4gBanU6dlG9GwhgMhb0v3lJGDmKrfBUddjkqL1oD6xqJA47ti1EJkf3uVYlPFqVcjXycxql21O6dW3cUcbODY/PToaE70fLw3whJaOCe+Obyj1rcxCd7n7Qf67xWU6pzfck+9kbv3rDsG90cWIhmihTk4KxX7lcPXV6+k6aResqsQZcKYWBCCOjJmvzjIRMkddHJOdXpwkpsj0/3DedYq2Fd8RGE2IW3xZ6vV0kz8404BUPVTDPmLTLr+4ht2+20nBJgpmiDEQOUw3sp0C0Z6v8Zn5NHyTK/ze7B68gZ+qnrhacrK4viBValxs88kOVUnR+rxJCC0I4MMj6uUz5hk9zSwPJr5pRnl9anlXR/ZDJHXHglzc/rg7ocqvlUX4Hr0LoH6OktTbCqnXEvzwavWVTOUZ3gEbr3rVmiwMH8MkhPC4Eo7lbM7z0m5uEnjfeYlUYIl/cyA0dLhJTyowpkIx/8G5RQ/TnS+QH2SUYupbece1Zz9CF3b7d42kLJIWXj5WVZlc3QPdQZmMDcrUjhJANWdy9isajzvSc8Cx3XDUHSXlCWzj7jKZCuP2qJDASWJwOuZ0doNkLB1N6QTvqEPQm+b81AH9tFRlBqpujlcq42rOspAudDMaOKD7EfBrd7xbHF/D2NP0GIUxbHegK9Y3uFGAklt6hEHUElLr1m4yeMcssodyqEESrEeinFCZ2D9QA93x7zEqVuIZCfDlWSAw5Qk9cY8aZHZ3cpN5CrRMjy7r4FaBPuwWIwqqYlpKspAwQoUrsAKMF3RB6Sgj1yMSy6TGOPRJfT9d7teDuSut8Ueh+J0qNNK4PU4s5oh5JmQIKKUhdg6qTq7ltqWkMVS5lRtIXrgfUFaO6er6ZOx/BH01VslK0NlxAnRyQzPfzBxz73B1jmzcVaZyG/rk2G85EtrYMmXi61aiofBXKIuoU1VZ1oqX6WHXuOVZ7uza1OR0MCLDZxRzrpGD5OX+Ftxa+KMF9eVNeOMQOLk5ey2XyPJHpMACcqnTBj7ku/HbYO/GnG/GoQ5jtGcHRGHuWOoccggn8+nFbDNzEZpS4g+8Z5AFrMAb+T3Eqeh8Cs6rI9MjqS4MmU5ZKdDUg+5rG/X3AaQxE3BO5YPyaJn0twO8T4/8b/yoPFHZJyd6ByxuZxeZzCaHOYptyTdv7525NvldijqgqGicUDafpkMfCjT1YDFGPzgbj2BcEYtttI0QQRvAUD8dMLWt3nRxf+v198o99wbHmN9zohcO7gl1Ks4JUa+qPIqYOm8aShR1Bgfb2yP0L1ruDHXeBV71vcK3ck6vuLm5ubq6ur6+vnt+Pj4+Xpycn0yJmcz4wS2j8IBhktenhWYuLnV9G6aeHGxHl+l+mfptZjODw10f6B1oigtH32/uThyVCEm9rcnN8C1jUY9U5xFQHy1Z27WE+slitoT6YnH8fHx3d3c/m83m8/nN5k3l6empQlevoWiNk90Q9VyaNwoZi3pkdoZ0XS8vU/iBIBcCHM8ubjZ9AnzqNKA0PQWcHAfiwAyeYcSjzglYjToUaTj3F/r1IKCjo+4eXaKjnVvQId490eMO/AhehEAJm8wwygUddl6WtfB3cQwf1oZymaZ+FvzQgUMXifxgSUxHh8VB6uyMGUEcy8d5kDqJ5qSA6c6X5I/hL+MBCDnwJqxfpP0wm5uVtz04b5SXRrOisBjABrLu6FksBNNdojJ2kp0uIKCuQ8meel8fDU43gqU5dlFTiPpyMMl/sPv0bukeKwhk+QiW7zM4c2uh9IWJYfjUcSUr7RZvDrjrFwOjbZj6wcEq1OmBvHCSe80S4FSnBOgFx2xIvg7VF40O2nOqLHG+DjMR3CY6E8z2ZE08pg7+PD51JoQPRQDPL+3sC5a4G9FBHt6hUzW+c0u0Zb9jiArmbGd/AXXadITz+8DMwJslS7580PpeQW7CyWiTwWUsh1znhs2hl+EJh4job6xOnS7S8GZm4MjEoxHbvfXo0tT17fyGKAw7iAhoadzQJQsxjbtpo7CYQms8xC9lSNhiU6e1iRckzJ8qFzMvdxWkrWHcUwVJJO/eyQJ3dSjHsWOtNZU/02IXHHs+/IwM9TEVsYDUyyRhi/eIOtOiHD+4wJbNs1mC5C2Ik00q1aVsI1QlZWbxEi7OcYCnn9jktXCsgDbLWOHLcVJVB+wMxO+iy6ioNJZ/u6JjQD/8zUN8WmKu7Mv8BZswWOFNmBVNFqQN3cp+ne1GqY0jbgDUu6csdQxLd8/6hVu3ucCrB4ovksyfP5oDg+gG+8LpJFQVblXqoYka3M0MmFHmzPXSuwYdW+XimXwA4Sm7JD8vWqCM1zS60b1wrIDu7QcuYkylCfZ0526TAPne3RMjxCfe2BONk9CskswT7u/GRxhjZhemK4pg890qVbFPiIQec3CNgwH3bhunTFB3XgkSiTZ1i/B0UsepY/vOlp1qqmhOFUyi9y4Wazx/P46lEA28pFIM+esg96dZRH8/fgoxz+CRWDLfl62/ogwtvI8eQY5exBsx12vluZIYp2I92qBm3PY2Qwo855Vf8bXBkSosdNLVQY6B0SSjJKdFK72hs7srZsTTRFefIQulsqhFsMwuTkGzBXX1a56T6z2Hphz56p4oBdasJXBljhfGYuDu4VZro9YwxplG4D/i9OQkMRC3ZNB8OCpPC7RycR3U+t7znDVwGTIAQXK2RAsvVGRlHFjcxSAPI9DuGGzEZPgVTV2v19uOZB4o1+BornLLCr4yf/YmTPZOjmebAcuemaF4IOOqO5Shg0JHkbobsYWRhdDPjXeo1JqTwa4k90Qk89DNYF7UzXPiOKj2mxdXM8AVrHANGYQEzKRzh+K6eC0Ae9u2ElQDGi2Vyt7cjYRSG+Pv28EtN2JNnXHBdWtCoUN9Eq8FuA4ZPFKA508Lx4p+R9TdxnvqsELXLYU7xOIgK1MLJ8C9wcyoI7JwMbCCZSO+rTvjU/aoh8vXx9CzT3gEhaDn1Rh4BX5g57y8IqWjNmKAFa2uLdhOpSZnA8/2BsPQVGhXKT5GS1a7C+ehrLYKgi7qdEHoHwMhKyzTj3rOQ9mfSl0+YivLofHhWKu9lq/5doSul0eDwcgff7xbjTk1FQGWNITGD43ghhxB4MlE3AHXBGey9PI1fst3dnCFPhiT6bZjJ52bUnFaRCNQw00XTqqOl6GH9lcpqIGAPgSYfuIVLAIILtoKR+ABjETTq2lgptveapCUu26amiN9IVzvsnnrJOuZjBv2ZPtY6AF1R0LnVykoQJOJFoSWg6YOR+ADflxb5i1lTk0CjpJMmDtyb0b+Ixb0xJnqX5lNn+d85reLRA83S+XG1XbsoKUQzZomq8u2K2rjhcCCTTp4E6BSeIoAW3Qol7eD+y+Sa8ejA7ZBcAjrOM7J6emY5g4L1zbJ3BHK2lMagC3bAt7y6hNkl7zQfhWw9c7S9fx4AEoY8HHkTqQ1PjsabB+UR+XR9uAIFnFxLnO2nxpQ7YfDQqcahvV8gH/AjRpgjccTyJMqU8+vLrxWwGNT10+ZZ+8Bq3jzrH5QEWG/peV7VOENeULbRnvcRa7KV2ThZhXeYlCfPK7Fk+Z0XKWzTMTVosUFTke8IlTmqofn/xPggL038zI7shtmeIaYrUqidJUBjgeELlCPWOIbDSrZLTvLm7F0cXrsZ4NH9Gxzd58ObzQOZgz7ZfcMOzZlEOahxazI8kVvMeQCVnwKHZx4cvNSsFHA2cSdckb0yCtUYfUPLqnYdKNXWNPjjLChqJbSdAR7j2xYEDJU3dAGuSJAMAQrnLl44ZZj4TXfo7MUnqBCBl/9j51CARsqHt/PN59w+A49f4ZePVXmP47P6TweTuLiyRyre9x9emDvAiVkKjAiVjdHEedG/COsB2XSlgHqnMC+t7ibXeHq0/N8dhes3BgW3mBebYZkjqy7gAwHJBLkOgPenonLEay70ij7vR5jEPibBWbMmTPX6OM95zTOHNiiEm+zFgK8YiDNmVhYfpm6R/2We0tXwx09WakgkDPTePd+hWOhqhpvXYsQ2Q4MV3XCgU1EnTYKUUMUDnXXsDm/EGdyvQujRjaYVHj5yVCWkrE3pQLAnGLU3YPaIxyKi0ZkHdO1HsTQebOWYu+KcNhN480lZZV3Rkc7LanF8NtRKOCdBoPN9dKN5iJXCbg3JdQnjA4sRduSyJai9JpsH42SrOyteoQKjoWTbEArGI2aTMQRnCP2qKqGWwNJHWwPtp1AOVbdM29XJXcjWZm7l2rjo6wI0tAIkE102d4j2HbsCAXuZzjzELVANBM3LxgguL5zmdCzja65KzubRyuCY1naSOadF5wiYnSCLo4fzdBVRZS+8IvYkSsFXAsCr53WjbKLxmG7upv2jsmRVcXkZxwFJPM4+3CF0cB7eCm+3LlZW8gN8Td6iKzjOek67DlNbik0i/phweyX6KOhVMkUHJBRhWNWX3hyTAOvAPflfsTdET8o0DIvv1nipkkBz9ugkDvfQj9sdJsaPhnV3SJd0WSzJchFc00NJa8vPiRqqLByL59x8vCQbnI3yV5SuvYXy6dCQ+4JOAesZTU71HEwcDRMac9sCY//baDuqhZ/4XisFo6LKTsfIs8pJcfdN5/F4HQCUp+ENu7LN4ZmKa3Rwk5qpWIt6tivbDUpB7f6XxVY7hK9GXOZLTDx3BaPeozorDxCYFpIh1PP6rJ/4KN72K0dfdZxG87clH/16MOWRA54opr44JSqyPAUmecDVx6YNuyWtZf2j34gRz41qy17WRJmW5osPFp3FTRIFrxH+48Dz5JNeJabt0vdKjsYZZHTbu5JjLCTUr3ZbcQ42NqoogdWS+EzN1+ARh1vxpxmTp4n1cPgDqEOwruwwIK2eJFp9rDV7Sv02XZwDO5uNeYBX4c1FOa8isgx8n2yCzeTzOhkJwf+NxiNp9cvRkI3cjWzXlKpg4wVVa73q+2Yp5hnbbMEpy9yN2V4GQxySKlSYooXsGWmID71Azo8khQn/8y1a6aU9s+vluFYl5JZaMT2T4eFPnIDilaPdWBwbBTIOX5q06bfLYv2E3UiUyTu08FScetGvmXulejjzBVV7fStYV5fQXpVCOhVuf+6xBEOO0nyTN1YXY646O/LzjODw1gL1q6WZIWtNmvt2Ge1u2ilkYWwXk/VfWS7pAuqUiEG+bONU/78V/qO+Ya1ywgbTuvsm4Wl3ot/O6n4KgfI8tCuJ8nplfXhUomUl3RvvTG0mioToanax91qxHHmS/GmhxxWS+RkYiT5lwfHSNi1PvRmyo5r0q7wUO7/CHL9tHMedalqv+gGrW6TTjlB2MiOt+z3PYb3RbD77inkar0gTJs4yOYPC0WZPokVJL9XrL7z4cO/gGy7lCapo5yUzEK8Dma0u+aelvRTTjh9OV2s2as03n8B7aKieOoqWe1clGkyco2qrCUZO54uoSzkfc9Vfy3odjHtihDZqFLfQn44LD8dRWhWs5Smu3ZSS+92Gys77f8SjELTO0tPxsbqo1YvmlaBoGo26+mPuHRIVZOkvlWwf/eTvwKyh90SlWBhcoqaJFAV9gNV1UpWK7Jn/I/hsGDW00maZQjIoqXr/3Wn/SLoebvQlJC4Qc6yTDGWyZtSs2u/0pmi/0nkG8OaVex3SkqaQC11+kWzNvzfcdq/Aj1r5PP5nIN83njlw4PXWGONNdZYY4011lhjjTXWWGONNdZY4/8L/g9l50q4P7BpjAAAAABJRU5ErkJggg=="/>
          <p:cNvSpPr>
            <a:spLocks noChangeAspect="1" noChangeArrowheads="1"/>
          </p:cNvSpPr>
          <p:nvPr/>
        </p:nvSpPr>
        <p:spPr bwMode="auto">
          <a:xfrm>
            <a:off x="155575" y="-1401763"/>
            <a:ext cx="3619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6" name="AutoShape 8" descr="data:image/png;base64,iVBORw0KGgoAAAANSUhEUgAAAPoAAADKCAMAAAC7SK2iAAABBVBMVEX///9BxN2kzTlGRkZfV1pDQ0NAQEA9PT3V3iI7Ozs3wtw4ODjP8PY0NDSizDP6+vr19fXe3t7l5eXt7e2pqanT3AB0dHRNTU18fHxcXFzv+vygyyyQkJCgoKCIiIhXV1fW1tbHx8dubm6zs7NbW1vCwsJSUlKampr7/fdXTlFkZGTC6/OwsLDb8/jo+PvY2Nhs0OSy5fDi78Px9+OG1+hhzeIsLCyc3uz3+dj6++av01T3++7F34lRR0u82nK312XK4ZOt0k6+23jX6bHn8s3T5qPp7pPz9sje5Vnw87fk6n3Z4Tqm3+3N45ycyRjZ6bjy9b/t8afd5FLi6HD3+dPn7Ijs8KCw/OW+AAAf6klEQVR4nO1diVfazNdG0yRChABBiCwhgCwCIi5UKygu2Nra6rv1/f//lG/uTJaZZCYEq/b9fYfnnJ4ihJBn7p27zZZIrLHGGmusscYaa6yxxhprrLHGGmvEgNEYIjTyv/s53h0568OHfYQPHyz7dz/L+2IIpAn2Pwx/99O8I3TLI47JV/Xf/UTvBb3LMEfcu7/7kVaErutZwzDQfysKrXX5IYD9auASdOPsqz3oK8JotIfdrmWaZrHfb6L/zG532GrkY7ZAtu8x9qVfo7/crprFotVtvMnTvwxGvlEwd7VkUkVQALIsw3/wdzKplZrdRs5Y1gIth/B+36o2XfL7TdsRc75GmgTMf+u/IfpcodrspJOELWaqaWkE9J+WhJaAD1RN7pu1RhR718btW8ilG1Vf8Gah0Wi0q33KEOxbv5u7nmuZWjqpArmkJu01zWq3MEQPepjP5+B5C4WqVeyXNA3zT8q5iJsZbPemuO/vE09PG4EPvzXkMQpmJ6lISKRIpZFocvksT6pZI3fYsvaSmprci7wdMXL7NvnzMGTzWO7mb3N8+dYeVnLEx6rZcdQvN7QKkXckXC/dv6Op/zbHZ1v1pCyhnl2v2nENOELklS51R5OxEuzvN4tN2uBTmt//DSpvIIEjeSeVYiGq7658W1aaKLzZLxI3lit4Jq7barkR3/67x7nZbl9DAlc6tdzrWtls0aHXgr/a6EXR0IeWZRUOEwbh24em0FvOde/c2/NdZKdlVbLeIKwoOOK8NFttE9TdNohxvyza2ODvt8mFrvF/TwenV+tJSVZL3TfpZjmqRxNqLa+TN3RoE0fMDfL25ftRzxZKSOJav/BWPxnIXpq+b98v6ui1a/xzl+9MvdFEoYu6O3y7HzSKNHcU2xS9P4pZ1C6u8W+/r9TzForI1E7hTU2L0aSD1Xbez2esRNMz/q49bL6LmdNbHVVSSpYR62IHL/idvOlzv8w3/IpNLUF8W1bX86anFe+AfFFDfrx4GH2VkWu0W7VqtVnEMKvVWqvdWCXkgTbuXzqEm9mhR/3SzuHX+x9M041p9t8jd22XFEmpt8QUsll7aDbrJUnR3KyVZKwosynVd5vV1mHsCkO20S32walZWb9cdam3AwUc1P3fXt+zFth1sa4b7VpTIkmrxAOkrMm03Oy2YoX6+JZ2u9ssJHya/aD1R63x9kK3+6qk1tv8D/V8q9mRVUVmuWIEW0BVpToKfePS192gHnfrrBlgvh+ZCr0K2pIia0V+rG60TEXzaEOhIplOf0x3CKSPUK5IonbxWgGl7Ol+tWXH/GnfyrWNoMzfvFird6EMUeN+ZFslRfFEmiztNq1ay87pFPJ2u1AtNusS6vOM9K12frn0KR23830mf+sLtPD1kLXSkiJxO1Xb1Bw6sqpp/W7bFhqDbA66rgrmwJO+pja77SXhsK/jKD+F7l+8JCH9h1fNGLkwUDdXmhxKxrDjCFxWZaTBcfqvnitY/VJS8aWvSJDtC7+bb3rU3RwNOZJarXX49qY9j5inTc6jtSBtxcJLS9VGrDCHwDgcmgotfVUrmbUGn73t6/e7BC8UckjXlVqohfX2LtF0FNa+KHXNFcxdlPl6uo/sYL/G6S5t38C/ec9mYdeRaQ8bOBTLE+KaXHtxj8vbhf5HzfeJclLdtQo2e5ExNPcvcT3q8s27NgM7jUx7SKjZgqaQZ+3/anlIR1Fbx7f8EPcoxVbA7RuNmoW6/LuWY3IdFMG1gu/mmyohLg1X6OFC6LlGtf5R8x0fihKaVc/w2y2cNBiHS3KH10UeuXMlKHO9RkSu1rmO/oUw2tWmpFGGP5kuWQ2Qvnl5ebncBb4yjF2UmwdlbphE5Jr5GhKnkc21TJnu+ihAKnbttoXCmMvLd60+ZpGFC8ncljFztW+/zY+C21dpw68lm4VWoVB9z5qzbqlSMqjTw5KMRV59bZFTMHK1JiS9vvTlvtV9z55e1aR0IC/Sq9ilqf1oR17+lZ/99A/+JbtmdjTa8KfV4lAcJb8q2klJNdm3shZR9mLUExycjc9e+pvnn789/LVzTv5AWU91D0Idz/Anpb7Venvn3kAtXQx412ISuzRxrxsNzjZSqdTkpWL/d2dna2vnK379BUs/jzIeJiNOplG+96bhO5g4iRUu8eZKRxROjo7Gk1RqAyF1ILhke0mb/IOYb+38hJfTra0/nEfJt62OpFLKnywht/9WJWjdVOWSzbyV3wXm6h7X3JS3v49ThDdQF2j8KDUZRP7sF6C+tbPz+O2Pv3e2dr71vE8OW9W+5iU8Mkp40v1a4y2Uv6BKGmviIH9DzJucXysPTicbLm2MCf+up6mN1Hib+9Fn1ME//b3lYoe0wV+fqEuyuUIRSZ8y/Eq9WbO58xhejhzSKtbEZYuEeVjNjk43UgxvwIh3122sEVzyf+5sff26hdUd4LYAQx0/hl0wS2nVrXWB4ZeLhVUS5iXIFhV5lwkcsziE45r2cYg34nfEu+3E+XDjNNgynzyyD/9+mf7z58MWeeMfzl10I1fFNVDP8KvSbrEQo9IVBwXk0VnPbYlkjqTOo37KuXDgXZhKnTHkpw+Omj98cd45/xu4PwifMN/oNlWNkn4yvdcV1DpWQa4kq2xBBLWF0J1vh5mjzh425eUJ3TYb36krPhMZ73z2zVri645A6i50o1HtlxTf8KtSvZv7tY6vm0jdGZZtaF1lT9CjJhzqqXB/DmhHasPvFOcPvlPz8C967+9e8C6BRz1sd/f8ShfKd6xfquS0NSnJ3CAPzOW6yJOccTR+Y3yKMD47O9oelYl8Q1chT+fJ6CfYtCl60fv88PjwJ37vG3JvX6afzpfRz7esvuTWOVWlGTkhMRLZPZkNYLNNuK0mDNu3edQhqHOwMT4bHCS+80yCZ+xBvXEQ9wlb+D/Jy62tx8ednaCV5z2z3TJVJ+ZTNNN+IfWCKncYAXexiQuVajyUecwDzbDB6xUgeMfcIY/+iKXb+/fLH49bD/g1MX5uSL8M2XaxpBKTL70srzRQkM7MwmukQeZWxFdOuWKPg9R35xaPqF9793vYIab9TxLXfI397IdVx+ppS1JLPqqqXKedhNEHE8d1ay4GL6a+QbplD+n2zmf3dn+4bP8h1H/yf5WLLExwwgavurKny3cCJSnw6LISWScYvVjo2Mj/8+3hkRLup8cdRwH+ISGt2LtzCVSdymF/1QC/q8p9ur1sUHc1sjhU/v5S6mNs+52c5Ztzu5872NQ7Hzx8+xxf4QlyRcxdKa3m5wxZYmrP2LorkRN1DniRbDyhkzTu3Alhnfs9uEKHSEds3k+e78AWHv84Pgl+lG2lgbwsrVTOQz29T/Ms4OJERB1Y/wUbNya3+PQX4e6wPP/DpYu6wSPnJ6cni/v5ZqWSAc63FYSb2d35Ce3+8zjZktVufBefr7M9PQvBjBYx7Xr0YpEjOE59imI5KM6QQCbx89HRcGTlOCZu+mN+g2hvbm5WwOvN4VUG0d88pq/KWhq29PFnjBeS8h7d07tI6GzfZzHYeDlzP8X5+fjwE0l4CzvwLyhLxwKcImXY+RL6yd5VZZOg8gOp/U3G+espoPctHOBEOmUGdZmpPiNzLzFBbaDAdCSkRcVywmu8KtanT1McsT/gSPbRMXi4bvFIc59i83ftUs9cJRKLTRdP+IrbhXc1TjwkLWZ/b6TZehwk6UrT/3uE3BFFnt/NIXQbn54dff/+/ejsdDzhFDIwxuxvg4wfsdwxwU9/O9ncN++K58oc1OGu4tFdLH64Qs9cwCWo58+m7vU2HjLQ4s0zMhUmWc2CjVNt/w2UqFDVNV7aAhH74GDkt095dHA05rL3IjmCc1D5Rzdt/fqXW7xwDV1vltnM3KMXJz516OIu9Vu4B/qzMvc6fQOnXbKdWA6UpzMTZiB4VyzfSJLQJTUh5okj89TGKb/sODjlGAW2ePnlkQQwf33+/PkBl6gw+UfH3C82geXTOUOdQuZqkehdYJv35Akeyz2QkfAxVOVd6k9jF8y77b/hkR0f8IozqY0zbkkO4+B7mHyKaqfeo1+RJCHOI9TqHLPfu97Emp2ZL2YXGR519PnVrfNJ5cIVfAuXz/vLqe+xowtDDcy7/7dfjkmlTkPM2boLB+UweYq727U9PUeq3/vp9PTFhWfaKlyZk8+8NkGCd25bAO6cSSEUwLjl05JCBy91JHSVMu+0hoc6b2osGnbwwYn7PDX5k9Tmzn8S6TvSJtHN9ELMl4+Ka+h1MlRmRzxVFVGsqQo9ht2AvIXK2PgVCVfk3BJsCEcBwVNDVFCkwh37HPfzz/TXjlekXrn2vqr3FagwiR9JL/azelFhIjkwcknKM4wjmE+Wi5xgNAlw90u3059kpOlTwKcBZitxz9xQQa0tyZEeLt9J13Lomlwi5/YLYw99Je0LnVdz9p4//vBiOeAY6Polqb9OH7Ghd58eB2lTgW0TANT95OqW3AC6u1wSWnkbWbSqgjKXguxGvQ2NCWfK/AoTfvqzVQZWg/nOhPYK5W090fv7r78/f3X908nFLZBfTeWf0RduKpk78oMgw8BYEgXw6Arq2bvJtO28ZaI+kvS9vFjoorFFIVju/tcPwPsjJWAqsLMKUJjOV5J65f76Cb5AwnowWlJaKHY8xgAz2N1AVkfqL+95Bn8kFHrqdNXab0DuKRB7+eAMx3zBYRss7cycyzwD4HMn70OQD7Cg5iDMY/QOKeSm3fnlDfZybq0dP7hgUDUKZcbJpU5Hg7OJ6y3Z2zl9PMQQufenzTkAglmhRuDAF+k0VJrEa+bb4AOoOTI1pCV+vWYktnGBAK4cRwdCxTzq9sywzS0/aM1czJ6nPUDi+v54Nt8UWYIMUXnovKo4fbVUVfbXK2ahvvXRy+LEQqdi0W3otWenR+Jo1oO4hsuM0S6eeHQqVwsvO0tAltpbzATkMzjXQw4ONFo87Vw2qVDOKEFX90gJH9Tvmgeor26PDpDm8kZZKeCHEZe1qFyWZ9wymTlTk7gif01nfLV3ghvo7RG1VaYvQCHWT2CFD0oNqB7ANdBj+WPrPnMsMfGITcq/JSeQqVSYOhRqHefF9fWcWMRnug0yjoNrg6eOOd0SQjl/lI2Xcga10/MBEOCMlv6K0FlS97y7CXKvXAXKUAvHiJ/Pe737CkrfponFDaXv7uUQ0kVuDuKjqTAREEo8eI/qmWOdTK4gBanU6dlG9GwhgMhb0v3lJGDmKrfBUddjkqL1oD6xqJA47ti1EJkf3uVYlPFqVcjXycxql21O6dW3cUcbODY/PToaE70fLw3whJaOCe+Obyj1rcxCd7n7Qf67xWU6pzfck+9kbv3rDsG90cWIhmihTk4KxX7lcPXV6+k6aResqsQZcKYWBCCOjJmvzjIRMkddHJOdXpwkpsj0/3DedYq2Fd8RGE2IW3xZ6vV0kz8404BUPVTDPmLTLr+4ht2+20nBJgpmiDEQOUw3sp0C0Z6v8Zn5NHyTK/ze7B68gZ+qnrhacrK4viBValxs88kOVUnR+rxJCC0I4MMj6uUz5hk9zSwPJr5pRnl9anlXR/ZDJHXHglzc/rg7ocqvlUX4Hr0LoH6OktTbCqnXEvzwavWVTOUZ3gEbr3rVmiwMH8MkhPC4Eo7lbM7z0m5uEnjfeYlUYIl/cyA0dLhJTyowpkIx/8G5RQ/TnS+QH2SUYupbece1Zz9CF3b7d42kLJIWXj5WVZlc3QPdQZmMDcrUjhJANWdy9isajzvSc8Cx3XDUHSXlCWzj7jKZCuP2qJDASWJwOuZ0doNkLB1N6QTvqEPQm+b81AH9tFRlBqpujlcq42rOspAudDMaOKD7EfBrd7xbHF/D2NP0GIUxbHegK9Y3uFGAklt6hEHUElLr1m4yeMcssodyqEESrEeinFCZ2D9QA93x7zEqVuIZCfDlWSAw5Qk9cY8aZHZ3cpN5CrRMjy7r4FaBPuwWIwqqYlpKspAwQoUrsAKMF3RB6Sgj1yMSy6TGOPRJfT9d7teDuSut8Ueh+J0qNNK4PU4s5oh5JmQIKKUhdg6qTq7ltqWkMVS5lRtIXrgfUFaO6er6ZOx/BH01VslK0NlxAnRyQzPfzBxz73B1jmzcVaZyG/rk2G85EtrYMmXi61aiofBXKIuoU1VZ1oqX6WHXuOVZ7uza1OR0MCLDZxRzrpGD5OX+Ftxa+KMF9eVNeOMQOLk5ey2XyPJHpMACcqnTBj7ku/HbYO/GnG/GoQ5jtGcHRGHuWOoccggn8+nFbDNzEZpS4g+8Z5AFrMAb+T3Eqeh8Cs6rI9MjqS4MmU5ZKdDUg+5rG/X3AaQxE3BO5YPyaJn0twO8T4/8b/yoPFHZJyd6ByxuZxeZzCaHOYptyTdv7525NvldijqgqGicUDafpkMfCjT1YDFGPzgbj2BcEYtttI0QQRvAUD8dMLWt3nRxf+v198o99wbHmN9zohcO7gl1Ks4JUa+qPIqYOm8aShR1Bgfb2yP0L1ruDHXeBV71vcK3ck6vuLm5ubq6ur6+vnt+Pj4+Xpycn0yJmcz4wS2j8IBhktenhWYuLnV9G6aeHGxHl+l+mfptZjODw10f6B1oigtH32/uThyVCEm9rcnN8C1jUY9U5xFQHy1Z27WE+slitoT6YnH8fHx3d3c/m83m8/nN5k3l6empQlevoWiNk90Q9VyaNwoZi3pkdoZ0XS8vU/iBIBcCHM8ubjZ9AnzqNKA0PQWcHAfiwAyeYcSjzglYjToUaTj3F/r1IKCjo+4eXaKjnVvQId490eMO/AhehEAJm8wwygUddl6WtfB3cQwf1oZymaZ+FvzQgUMXifxgSUxHh8VB6uyMGUEcy8d5kDqJ5qSA6c6X5I/hL+MBCDnwJqxfpP0wm5uVtz04b5SXRrOisBjABrLu6FksBNNdojJ2kp0uIKCuQ8meel8fDU43gqU5dlFTiPpyMMl/sPv0bukeKwhk+QiW7zM4c2uh9IWJYfjUcSUr7RZvDrjrFwOjbZj6wcEq1OmBvHCSe80S4FSnBOgFx2xIvg7VF40O2nOqLHG+DjMR3CY6E8z2ZE08pg7+PD51JoQPRQDPL+3sC5a4G9FBHt6hUzW+c0u0Zb9jiArmbGd/AXXadITz+8DMwJslS7580PpeQW7CyWiTwWUsh1znhs2hl+EJh4job6xOnS7S8GZm4MjEoxHbvfXo0tT17fyGKAw7iAhoadzQJQsxjbtpo7CYQms8xC9lSNhiU6e1iRckzJ8qFzMvdxWkrWHcUwVJJO/eyQJ3dSjHsWOtNZU/02IXHHs+/IwM9TEVsYDUyyRhi/eIOtOiHD+4wJbNs1mC5C2Ik00q1aVsI1QlZWbxEi7OcYCnn9jktXCsgDbLWOHLcVJVB+wMxO+iy6ioNJZ/u6JjQD/8zUN8WmKu7Mv8BZswWOFNmBVNFqQN3cp+ne1GqY0jbgDUu6csdQxLd8/6hVu3ucCrB4ovksyfP5oDg+gG+8LpJFQVblXqoYka3M0MmFHmzPXSuwYdW+XimXwA4Sm7JD8vWqCM1zS60b1wrIDu7QcuYkylCfZ0526TAPne3RMjxCfe2BONk9CskswT7u/GRxhjZhemK4pg890qVbFPiIQec3CNgwH3bhunTFB3XgkSiTZ1i/B0UsepY/vOlp1qqmhOFUyi9y4Wazx/P46lEA28pFIM+esg96dZRH8/fgoxz+CRWDLfl62/ogwtvI8eQY5exBsx12vluZIYp2I92qBm3PY2Qwo855Vf8bXBkSosdNLVQY6B0SSjJKdFK72hs7srZsTTRFefIQulsqhFsMwuTkGzBXX1a56T6z2Hphz56p4oBdasJXBljhfGYuDu4VZro9YwxplG4D/i9OQkMRC3ZNB8OCpPC7RycR3U+t7znDVwGTIAQXK2RAsvVGRlHFjcxSAPI9DuGGzEZPgVTV2v19uOZB4o1+BornLLCr4yf/YmTPZOjmebAcuemaF4IOOqO5Shg0JHkbobsYWRhdDPjXeo1JqTwa4k90Qk89DNYF7UzXPiOKj2mxdXM8AVrHANGYQEzKRzh+K6eC0Ae9u2ElQDGi2Vyt7cjYRSG+Pv28EtN2JNnXHBdWtCoUN9Eq8FuA4ZPFKA508Lx4p+R9TdxnvqsELXLYU7xOIgK1MLJ8C9wcyoI7JwMbCCZSO+rTvjU/aoh8vXx9CzT3gEhaDn1Rh4BX5g57y8IqWjNmKAFa2uLdhOpSZnA8/2BsPQVGhXKT5GS1a7C+ehrLYKgi7qdEHoHwMhKyzTj3rOQ9mfSl0+YivLofHhWKu9lq/5doSul0eDwcgff7xbjTk1FQGWNITGD43ghhxB4MlE3AHXBGey9PI1fst3dnCFPhiT6bZjJ52bUnFaRCNQw00XTqqOl6GH9lcpqIGAPgSYfuIVLAIILtoKR+ABjETTq2lgptveapCUu26amiN9IVzvsnnrJOuZjBv2ZPtY6AF1R0LnVykoQJOJFoSWg6YOR+ADflxb5i1lTk0CjpJMmDtyb0b+Ixb0xJnqX5lNn+d85reLRA83S+XG1XbsoKUQzZomq8u2K2rjhcCCTTp4E6BSeIoAW3Qol7eD+y+Sa8ejA7ZBcAjrOM7J6emY5g4L1zbJ3BHK2lMagC3bAt7y6hNkl7zQfhWw9c7S9fx4AEoY8HHkTqQ1PjsabB+UR+XR9uAIFnFxLnO2nxpQ7YfDQqcahvV8gH/AjRpgjccTyJMqU8+vLrxWwGNT10+ZZ+8Bq3jzrH5QEWG/peV7VOENeULbRnvcRa7KV2ThZhXeYlCfPK7Fk+Z0XKWzTMTVosUFTke8IlTmqofn/xPggL038zI7shtmeIaYrUqidJUBjgeELlCPWOIbDSrZLTvLm7F0cXrsZ4NH9Gxzd58ObzQOZgz7ZfcMOzZlEOahxazI8kVvMeQCVnwKHZx4cvNSsFHA2cSdckb0yCtUYfUPLqnYdKNXWNPjjLChqJbSdAR7j2xYEDJU3dAGuSJAMAQrnLl44ZZj4TXfo7MUnqBCBl/9j51CARsqHt/PN59w+A49f4ZePVXmP47P6TweTuLiyRyre9x9emDvAiVkKjAiVjdHEedG/COsB2XSlgHqnMC+t7ibXeHq0/N8dhes3BgW3mBebYZkjqy7gAwHJBLkOgPenonLEay70ij7vR5jEPibBWbMmTPX6OM95zTOHNiiEm+zFgK8YiDNmVhYfpm6R/2We0tXwx09WakgkDPTePd+hWOhqhpvXYsQ2Q4MV3XCgU1EnTYKUUMUDnXXsDm/EGdyvQujRjaYVHj5yVCWkrE3pQLAnGLU3YPaIxyKi0ZkHdO1HsTQebOWYu+KcNhN480lZZV3Rkc7LanF8NtRKOCdBoPN9dKN5iJXCbg3JdQnjA4sRduSyJai9JpsH42SrOyteoQKjoWTbEArGI2aTMQRnCP2qKqGWwNJHWwPtp1AOVbdM29XJXcjWZm7l2rjo6wI0tAIkE102d4j2HbsCAXuZzjzELVANBM3LxgguL5zmdCzja65KzubRyuCY1naSOadF5wiYnSCLo4fzdBVRZS+8IvYkSsFXAsCr53WjbKLxmG7upv2jsmRVcXkZxwFJPM4+3CF0cB7eCm+3LlZW8gN8Td6iKzjOek67DlNbik0i/phweyX6KOhVMkUHJBRhWNWX3hyTAOvAPflfsTdET8o0DIvv1nipkkBz9ugkDvfQj9sdJsaPhnV3SJd0WSzJchFc00NJa8vPiRqqLByL59x8vCQbnI3yV5SuvYXy6dCQ+4JOAesZTU71HEwcDRMac9sCY//baDuqhZ/4XisFo6LKTsfIs8pJcfdN5/F4HQCUp+ENu7LN4ZmKa3Rwk5qpWIt6tivbDUpB7f6XxVY7hK9GXOZLTDx3BaPeozorDxCYFpIh1PP6rJ/4KN72K0dfdZxG87clH/16MOWRA54opr44JSqyPAUmecDVx6YNuyWtZf2j34gRz41qy17WRJmW5osPFp3FTRIFrxH+48Dz5JNeJabt0vdKjsYZZHTbu5JjLCTUr3ZbcQ42NqoogdWS+EzN1+ARh1vxpxmTp4n1cPgDqEOwruwwIK2eJFp9rDV7Sv02XZwDO5uNeYBX4c1FOa8isgx8n2yCzeTzOhkJwf+NxiNp9cvRkI3cjWzXlKpg4wVVa73q+2Yp5hnbbMEpy9yN2V4GQxySKlSYooXsGWmID71Azo8khQn/8y1a6aU9s+vluFYl5JZaMT2T4eFPnIDilaPdWBwbBTIOX5q06bfLYv2E3UiUyTu08FScetGvmXulejjzBVV7fStYV5fQXpVCOhVuf+6xBEOO0nyTN1YXY646O/LzjODw1gL1q6WZIWtNmvt2Ge1u2ilkYWwXk/VfWS7pAuqUiEG+bONU/78V/qO+Ya1ywgbTuvsm4Wl3ot/O6n4KgfI8tCuJ8nplfXhUomUl3RvvTG0mioToanax91qxHHmS/GmhxxWS+RkYiT5lwfHSNi1PvRmyo5r0q7wUO7/CHL9tHMedalqv+gGrW6TTjlB2MiOt+z3PYb3RbD77inkar0gTJs4yOYPC0WZPokVJL9XrL7z4cO/gGy7lCapo5yUzEK8Dma0u+aelvRTTjh9OV2s2as03n8B7aKieOoqWe1clGkyco2qrCUZO54uoSzkfc9Vfy3odjHtihDZqFLfQn44LD8dRWhWs5Smu3ZSS+92Gys77f8SjELTO0tPxsbqo1YvmlaBoGo26+mPuHRIVZOkvlWwf/eTvwKyh90SlWBhcoqaJFAV9gNV1UpWK7Jn/I/hsGDW00maZQjIoqXr/3Wn/SLoebvQlJC4Qc6yTDGWyZtSs2u/0pmi/0nkG8OaVex3SkqaQC11+kWzNvzfcdq/Aj1r5PP5nIN83njlw4PXWGONNdZYY4011lhjjTXWWGONNdZY4/8L/g9l50q4P7BpjAAAAABJRU5ErkJggg=="/>
          <p:cNvSpPr>
            <a:spLocks noChangeAspect="1" noChangeArrowheads="1"/>
          </p:cNvSpPr>
          <p:nvPr/>
        </p:nvSpPr>
        <p:spPr bwMode="auto">
          <a:xfrm>
            <a:off x="155575" y="-1401763"/>
            <a:ext cx="3619500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298" name="AutoShape 10" descr="data:image/jpeg;base64,/9j/4AAQSkZJRgABAQAAAQABAAD/2wCEAAkGBxMSEhUTEhIWFRUXGB8YGRgXGB0gIRgeGxYaHRsZHR4eHiggGiAlHRgeITMiJSkrLi4uHR8zODMtNygtLisBCgoKDg0OGxAQGy0mICU1MC81MC0tMi0vLSstLS0wLy0vLS8tLi0rLS8tNjUyLTctLTUtLS01LS0vLy0tLS0tLf/AABEIALoBEAMBIgACEQEDEQH/xAAbAAABBQEBAAAAAAAAAAAAAAAAAQMEBQYHAv/EAD4QAAIBAgQFAgMGBAUDBQEAAAECAwARBBIhMQUGE0FRImEUMnEjQlKBkaGxwdHhBzOS8PEWYtIVJENTgkT/xAAbAQACAwEBAQAAAAAAAAAAAAAABAIDBQEGB//EADERAAICAQMCBAQFBAMAAAAAAAABAgMRBCExEkETUWHwBTKhwRRxgbHxIkKR0SMz4f/aAAwDAQACEQMRAD8A7jRRRQAUUUUAFFec480dQeaAPVFANFABRSUUALRRRQAUUVUYmXF/EoERPh7G7X1vbQHT0i/i9dSycbwW9FRs0v4U/wBR/wDGjPL+FP8AUf8AxowdJNFNxMberKD7G/8AIV7zVwBaKZwuKSQZo3DDa4N9RuPanqAawFFFFABRRSE0ALRSA0tABRRRQAUUUUAFFFFABRRRQAUUV5Y9u5/3egALdhUPFY+ON4o5G9UpITTQkDUeBv3qs5g498OodFWWIMUmyt6lJ0Fve965djuKu6iIM3SRy0Yb5lvt6t9qotuUdhzT6R2bvg6HjOc1SJ2VVWSOfpFGbUqG1YWt2/SnW5yiEmIGZGjiQMhDayE7gedbDSuWphnbUKT7n+9K+Ccfd/TWlfxTzyO/gqvf6HZMJxmNzCpGWWWPqBBrYWvqRoPzrzxniM8eHMkUOd8wFtTYE6tYam3iuRYDicsDFo2IYoUudSAfF9vyrf8AJ/HgyLEiWhijvLJK2uY3OnsTfemadQm9xTUaJwWYk6Tm9YekMSgUvFnOU5rMD8th581Y8H46s8CyenqMrN0lcE6X08/tXPsTF0MR1Gwlo5gTFGGzaAbjLtuGqy5Pb4ZHxckK9FyftRqya5bZRrYneoK+Tsaawv29/wAkp6aCryuf3fl7/Q23DOJ9RM0gEfqy6nQn2va/iovEOY0jXE5QWkw4BZTpe4FiD41rFc28xlurBmSaNyskTqbGPW9tNyP51QmDEYljI7ElgAWY2uBt9ars1aqj/U/1O16NNdU9vaOlrzZGZo0umR4TKWzD0ncJ9bXpzh/NEckUDspVp3KIo12Yi59tv1rmv/T5/wDsH+n+9NfBzwMJEOqG4K9vyNLw+KVylhSRZ+Eqawn73O1pKrXAYGxsbHY+D4qpxXFYs9imcKQC9rqoI7kA2N9Le9YLlfmJkKQhkjLymSWZzfMNyLHYkC1bDBRjErI2HlJhdvVmW2YhhcLoCBl705K6UkujkUs07qe/BeJh4iAci6jS6299jUTD4nDvLLCFXPFYvdQB6he4PesRznx9GEccaTx4mGT0F9CBsTe5zA1k5sUxd2fEv1H0dgTr7G249q1atI5RzIzrNT0vCOvcCTCxwNLh7GM5mZ9SWKk3Jvqdb1Y4DHLMuZL72IO4rm3KHF8QzRYPqRxRx3YsVF5Evcprprc10ObppGAvpRjulv196WuqlVPCxj3gthb4i6nySxOt7Zhf614xuLWJC7XsPG5v2FQBhkHZjZc19gfan0lWSJjIqlRfQ2tpqN9KrbbWFyTI+K4ykcfVdrKwJRdi2VSSuul9Dpestjf8Ro1LCJA1gwBsddFMZ7aasCO1qyXMfEHxM5jHpQG2W1rZb2zKGKkrcrcb1Eiw6IxVgD3BP7itKnSxUU57sSt1OHhHROHc+4eRrMpXU282uoUAfeZiToPFa+GYMLhgw1Fwe4JuNPFcLxuDQDMpynt7/Std/h3xtnvhnbsAtye17BVVbDuWYnW4qN2mSj1QJU6jr2Z0oGlqjx3ExCpAIJN7EagMCLqR2+tQ4uZvVqCFzE+bLl0Uf/rvWHb8S09c+iT3H40zayjUUVHwuIEi3BAPcAg2uL2Jr0kJDFsxse1OxkpLKK2sAuJQuYwwzqAxW+oBvY/tTtVWH4TEuKknAPUKi7Zjre4ta9rekVa1NpdiKyLRRRXDoVGxzOqOYgpkt6AxsCewNSazfO3TMarJhpZl1a8f3CBudfeozeFknXHqkkc25kxfUnYmEQve0iqbguCbnxUaGAoFkZbr3HjwajwrmYDyf51oLVi3WbnoPlSSEjcMARqDS1UMhzsiMVXc+3mm5QVXRyyHQ/01qrw/U50kjEL1m9AFhu3n2qJhZAjqXXMoYZkvbMAdQau4kAAC7VU8USz/AFF6nXPfBJPOx1ThRkkWOZ8PGjgWiCm5WNgPyF7VnuZeMpCGGEnRbFkkw5j0JJOZhceSa9f4esgsVw8vUKsGnb/LFtQN9BoKoOdJ5mlUTGBmA0aHuCfvHe+m1aU5/wDHn39jOqqXjOL499t/9kXgfDw32ji4Gw8+9XzuFFyQAO5rzh48qqo7ACqTH558QsCfiCgdrnua8qlLWX4zt9hn55b8FgeMQ3tmP1samRShhdSCPIqO3A8Kt0b4gkEo0gUWEmYBUA+Wxve5bxVWkT4TEtC52bKbbG/ysP1FN6j4UoQ6oPdHEoy+Uc45w8WMiC34h/Or7lHmKwXr4lUVAIo4QnzGwAZrCm3W4IOxFqpOVZZY8QVh6IexAabZbHcHsdKu+E6mUl0vt+wSSsrafYnc6xYpZ4ZcYYtQVXp3soGut9fvb1FwPFxFg5cIcNneQm0mlvVsx73HauhYjlaDEHq4j7SRowtwxyrpug7a671W8B5KEQiMjAsqusq6lXDXCkX+UgW2r2cb4OCT7HmpVTU24mA4fAhmjE0UkkUaXkyAnTXXTsDXY8JhIjAiRDLHlBQDsDqN9e/eoSyYfAxMMxboRAMNC+QE2JGnk0xNztg0Yq0hFkVwbXDBrWC21JF9RVd0pW8Jk6oqtbss1wTZChbS4t/Ok4lh7Yd1UE+nYBST50f0n86Th3HsNObRTIx8X119jVhJGGBVgCCLEHYjwaWUel7ouzlHBMCwWSTNYWv4/F7afpVxwLFYUTs+MjLRFLJdSQDfXT3Gxo5w4C+GmMii6/NsNhYFiFAVFuQoG+lV0XE0I1uDWvtOOV3MyScJ5wO4eNCWdFspY5AdSFvoKk8lk/G+k2BPlwD6xYega+wbQ96qHxnzLHcg6jTbTW38a2vKPDWwUMmLkRiVHyi4Otrag5XQhs1+xFcteINeZKmLc+pk7jZbqnNm2FsygEj6CvPEEhCp0mJJHqv2NWSYf4yETrGY2N/TuWbNbc/c0uKbh5eYtYn05itx4y3DC+4vpXzvU6DUQtnHozl88438/wBz0MLYOKeSx5Xz9O2oFjluoy773GpNXGWT8S/6T/5V44fhBEtgACd7Xte24B2qVXpNJS6qYwlyhScsybRARZOo3qX5V+6fLf8AdTE8OKM8bJIgiC+sFd9ewvcH3v8ArU5RaRjbTKuv5tXqTEqpAPf2piSRGMmh6iiiukQrOc6FREGfFvh11WyC/UJG3nsa0dROIIzIwjCGQD0ZxcA9iajNZWCdcumSZwyBsrA+D/OtBeq/mTBmKdg0qSufVIUFgrEm6+KjxTs4WMtYdz5HisW6vc9B8yTQryetmQZlOh/Pem5nLLYIQgNzuf3q5ijCiwFhXqqvEXkHUeYmBAI1FVHFHu9vAtT07dFvSRY/d8e9RMPGHdQ7hAzAM52W53NTrhvk7FY3NzyCiOmX4l2srF8MR6SDcaE/Xt5rM8z4XJIpGEOGUjRSb5iDqfbcaVvPisRgsKGZI52zBEaMWumX0lrDyANPIrO818O6gVwmJfESqJSrAlYlOpTbS235Vp2UtVJmdTene17+y/zueonzKCO4BqhnlOHxSy5bgNmAP3hsR/EU/wABxwI6bHUfL7jxVpicMsgswuP4fSvKVzejveVt9vMZ+STT4PfxmHMZUYtUgYmUw9PUMHBWPLuVIGuu/wBaoZ5/isXnVcq3FlH3VQAAfoKkHgCX+dreLCrHCYRYxZRbye5p7U/FIShiHILphut2PE96gcn8H+In6ksLSQEsCQdA24vYg21rzxXFDSIOqs5ALMbBAe5Pat7ypwlYIwxREdgFJjclXC7PY6Anep/BtM95y7lNtnh1vzZZ4jHwwZUZ1TwLgWGuv003pjjnF0w8PUYuFb050XNkzA2cjwP6VF4lwx5JGaJ0tInTbN6rDUllubDcaDzeszz3ijCoRJMSjLGFNgTE+bcFmO/9hXrK64yaSMOU5LOTJcV4pNiJbZ1Z1UxtMgK9VCdMw+ntTUXDEG9yf0r1wuOyA9zrXoZ5HZUZUVBdnbYXNh2JJJNgALmtPjZGdKUpywhqXhi7qSpG3+960nKvO0kDdHFtmjFznNyy6aAW+Yad/O9UX2kcnSlIJIzKym4YHYg0xxZNAw3B3/371GUVNYkdhOdcsM7fLDHMgzAOpswvtpqp/nWZxHIGGYg67rfyQCxa5BGrXGvawo/w/wAczxkMMSxIzmSYekk2BCHx3qz5p4n0IiRJ03PyG18xGpW3jS1/esuUpUtpM00lNZaKfDcEwWDMbMcxLBM+mVXTNqxv6cwaxG2lQZucSOmFXQB0eNLBT2Qqd6h4Dh8mNkLOwhjkbNlvbOwFmyKT6j5Pa9e5uKw4eBvh0EOIimCsr2ZnUMb2JGxG9rWpSy+c92y6qiU9oo84XFY5ukUgdumjICVb1BvN/H8qXDy46HpH4dyIkZF9J2bubdxUfEc5f+4mkjVyksQjCk2yta1wNe5qHDzG8aYaBg6iCTM5DasL3At9D5pfxI5xkaWhnguuG82tFkWTOBHGwIOpke+hN9QK1nCuPJKACRnEYkcg+hb/AHSexrI/9SwTjEyYkK6ggQxEAP31BGuvfXSmuKcBaFQ8RurKHeAt6gBYm4HzqDpe2lWxm1w8oXspnXyi2wOLxJxK3aUsZCHQj7MRXfIQ+S51vY2F7WOljW1tXP4+ISY6PoiVlkd81kWyxRqLZWIsSDf9bVteHp0kjiZy7BAM5+9YbmnHZGcVJC8U1sTKKKKiTCvLDuK9UUAZvmHl7rqEi6cUbPnmYL6mtqLe++9cvxnDXReqqt0WcrGx0LW2032ruRXuP+agTcOjmeKSRCDCSUB217kd9qXtoUuBzT6t17Pg4rHi3XQMfoa9Pj5D9630rf4/laMwyEumd8QGMjjLYMw9A38/maJOW8NnxZvGIyojWwuY5AtyAD32Om9KfhXnhD/4yvGffYwOCwEs7MI1LMFLkd7Dci+/5Vq+HQx4SAYjMssE0dnikXXOtxbY2Ga4ufb61pOAxQSR4fEJmMiRmIMBa4GhJXuO4rPc04U9TBxTSGVDIoZiLaM59Oi+nx8/5aU9ptKlZiYhqtc5QxD375ImI49iSBeeLDIR6EYkNlylQcqA5AQQde4uKlJzDO46GIeyTfLNCc1xmJIUjvYhMptYXJNZXguGwzSyjGSPGFBy2uTmBtY6HbxTGBgBhna18hTIT+JpALW2JKg/pWzKmDXS19PPyMiNsk+pMvuP8v5DLJChSCLKuZ21kOnqTzuNqhQcYkT0yKT9dD/euhnFYb4bDpjCPVYqGB3U6XAVbW2tlFU0uHgxkuNEfrmKjIZFAVAhCnKdbG430rzeo+HxtysZx9Der1kXFKxc8fT2zP8A/r0f4W/b+tRp+NO/pjSxP5n8hWqXlTDieMEoYhCQ/rOslvm/ifGlSsHy3Hh4sNJK6xyxSklkF+oCxsptqdLa9taQh8Lpi8+XqW/iKVuvfJScjcEZ5FxMmRo7shVhmJJ01Fjl83NaPm3GGMpEnpVVuQNLeB+Vq0fD8HFGGaFQBIc5tsSRv7Vk+ccQxdoSBlNmBtrtbfxT2piq6MZ58hGy122ZK88SUODh2ewAvmPfv+Wg/SmucJjiIwVfEszLfpRreMZTqzH+uvfSvapNhpg7hc+UWG4sb+++p+lW6YVHgGHllkjLnMVj0LDUZCToMx0tptXNBcqtQ99vXbBRbFyh6nPuGSXQDuNK9IzxO7IqyI4syN379iCCDqCDpScU4bLhpAwjMfUzMsJOZlRe7W/W/sa8R8TQ73Fes53RiyjKEsocXPJIJHAXKoVEXZQNgKZ4s/pC9yaWXiaj5bk/pUrgfBpJ5C7RdXIwEkObK+VhowvbQXvXG1FZZ2MZTllmu5Tvh4m1mjmChRHiXtGx3PT/ACH5XrQcQRcTFC7tGsb2z5hqb29KMdFudL1m+ZssEPw6SpKq+nLL6pUJ1uD4AsKv8DKmH4fGcQcoyb5S2XNcjQA9jvWJbZ1zl5GrXHiJjua+LMAMPLCqTQuDHJE1gFOosN9rVncSjGQvn6p0Zn9z5ryqh7gZmkLaHyo+vtWhwCx5MibbMCNfe4rz+s1bhvh/+ef+j0CSqikkRDwcsS7v6jr6BYU1FwnqKsnUOYgH1C9SVxqwgxyHVfl73U7fmNqawnEl6Soh+0sFAI7nvf2rPU9TjMfTDxtj/HHBzMytxULGQlyAC1i4HpBq34Fx1oppDl+IxElo43ZtBrbv5071KaNI48rkZdjfv/U1nJolTNcOCdYydNL7mndHq3J7LjZevr74O7WLDRrOYuG9BhKpWzWE8cbWCsdSumoVrHethy7xASxgHpobXSNXuVQWtmrI8pFJoWw8eFcmQETTkiwYXKnXex7V65MxnSkKM0MYDWYsPW99MqnwCP3rbhLdPszFur8OeDoym4paRRvS00VBRRRQAVHxuKWJS7sEUDdthrYX/OpFQuLA9N8r5CFvmKZrAHX099K4+DsVlo5dxzjck8kgLqiWCyFCSkhRiQy327VCw+MkRw8cjMyt1bSa3a1s1jubHemypRipBzCQOodcucX0uva41tT+KxBJV2Vgq3+dgWObsPYf1rIlN5bb3N9RSWEtje8vcW6uFzsshEY+dyLu33gAuoAOmorzx3hhxidJlCSKuaM3vodhexy2sLnc203qn5FSKKF55hEIzdTJnOZbsBkZbWA73+le+N8zLhTLHEBHKkiMpHqE0ZsxF7WXQ29hsa0dPXqJ2QnB7e/Tft329TF1fhQlKLM1xjhk1/tsMTICM0iHLnUAk5lNxmyLe49r3NW/B+XJZioeIQYeNi2TclgSpZyQeo3ptbQWbSqriPOcknWVc2WSRZFu2sYW11FuxtUlefpbzsLq0pTJrmWILo1gdyR7Vtyja44SM1OGTZYrBQ4hoerCMgOWMhjf030Itcg2G+1N8VXNK6QRgKtml6YALa+e5/oKXg3GsM7STBQkaOsaSkn1uw1su4uWH1/KrfBYUrNOSCcwBHvvpc9687Ki9LosfL3x+X5efbtwaPiRljHYo55MH0z04XJ2VrEersC16kYOBkdcNiLOrDMuux2Iv+3/ADVwmBOQQ5E6WTUEm+b+G+t6axGEd3w7FbMl81jcAaaX77VX4Ek+rG+3Cwud/wAw6i1jQKAALACwHiq7i2Fge/UHqCl7D5iFte3nx+fvVbzBx7pBswZcOyWXERMCVc3FgPy3871E4lHJisCssAmjmjF4zJbO62sSbfjXX62rV8BSSUuGUdeOCJDjsIhwsgBaOe4zuQMmUAWYfUEb9zUbGc5R5DJliM0eIyKNTeMH5xr471z+PAyN2t9aeHCm/EP3pyGgogsJCktW/M3vFOYsPK2OP2YywBI5VPrkzD1KCdxc20FQZOAwyyLGqqHkwQMSfgYC+eRh3Pn61jn4W/Yg15jkmgJKlkupUkd1O4vV6pwv6WRVylydI4XyXA4zBo2ifDiNimtpFIzSKfqKveFtGjJZLnKIRMct3yX0JGp2/j4rnfLnNhjaBJCY4YFb0xj/ADWINs36/St/wDGRSCKWRVimmBZI89yRqc1vJXf+1Zusr1OV0vbv+X8fbcbplXjgy/Oc3UmCdSF/WR6Fsy62s571qebsYIIBaZoTsCsecGyn0nQgA+ag4zhRxGMXM8TJGxZlRbFRuoc9ydP3o/xAxExwzhEZVDDM11s6EdvVfcjS1JvKUmM6eObEmYPhc0QlLfIMv3j3O9TsfiISpYOM4HpKnX6e9Q+DyR9UhAQCv3vI3qwxrqwaNRmYi1l7e5PavK3/APetn279vX77mzL5imwkQPrkN73JJBNrd7DuT500pzF4UEEqpFr2NragXKkfTvXnC4gxEo4ta41GhB3B727gikmxfpyLqdQLA/e331JtpTbVniZjx9MFm+SbwvERlQ8jjONPUdvp4pOMzxNkOYNZtQp1sae4daJQki5STe52N+1+x9jXjjroOmrDS9zbew/5pSOHqdk++N+3p/JWvnHOVcUgdw2MfCx5gwUff17nYaAfrVmZOlj5srxIMxIaVbgXsdPfWonJmHlzPJDhUmjLBT1CLp30v7H9qlrPm4hKwkiT1FR1RdTqFsPfSvR1fIjO1+Ovb7fz/k6SjXAN73G4716pFGlLT4kFFFFABTJlGfL3t4p6q3G8TVZMkcbSygXISwyA7ZmYhVv2F7nxQBS8x8rQSHqu+QF80kjMb2IyqqnZRmIrPYXliFQjzzXVs0TEMTklzenLYWIABvfSrfm+eSZFjMLxuLtkZjaUC10XJdXPexsRa9qjcN4e8MWIaXDyBGJQRxFi8eo1T7tu+Ya6Us61K3p6f1Ho2yjR1dRU82cwFCUiLozKYpopYlAbTSX6nt+VQcBwSKCMS4wZ3Oqw3PbKcrkahypuF2803wNRPjWkkdnSEF7ztYkIQEVzrl9RFS4s2JmaUhnN9NmIVdzcABrefFqd12p/DQUK+WKaPTq+Tss4RJXjko0iijjXYCyrcCTMDYDQ5fSdafw0jYvMs2ESW2pZbArmkve6gPZV0Ci97a01JiRd4cPE0oJDXyXdQPNtga0nL0ayyCVoZIJF9WgKqw2tY/wrJpuuc0+r3+Zo2wrUPkQzh4MPw2GTEAyGCTKUgddQ/b5tQdBvtap3AuPpjgUCyD03Z1BVVJt9mGvcmx/nVDLxU4rES4eZvsZRlQMwUJrYG2W7vmAIFx3rO8mYkxzGN/iXyNmEUOxYGxLi+2grYpcNTVKXLMq6EqJpdmdBj4PmOUYiXL4uddr/AL3qi4zzKuGCthJ1bpuY5YJL5mN9GF9QBY6jz3q/5jxUcKBDifh3cHpuVuFIsTfSwvXI+KY6TFTZnKlzZbqtg1tM3865otHBPqwV33NLGTonCOJ4biqokyZZIiX6QNkkNt/fzY/vT3DFOEkzS9KNpWLNmkJKRr8qKuwtsAKxWABhylDZlNwffzW/xSfFQLNFBG0si5XZz8lhra/v/KmrIKLx/a/oKwt6+OV9SFzHy91R8ThgSHGZksQTf7wB1/KscRWm4TzA8chSRgWaQB5GN1VFFrADTzqPNXU0GDxgRmXI8mbIRozBDqxtpb611TlXtLdFcq427w2fkc/pCK1snJJOsWIRlOouP5gkGm15Hm7yRgedT/IVZ49fmVfh7PIw2M4cDqmh8ef6VZ8jLiTM3w8YZ8uTqyA2h11Pi9vu/wB62cPKuHhBfETZ8tiwGgFzYXAJNq9cc5iXCIVgRR0nXNHb/MRl1KkbHXc32qMrutdMVkYrg4bzeP3LHifElw8bR51eZUDNnXL1hqDYiwLG2wvbxWZxD4bEYYTS9b7L7JYUYnU3KHbxpc+Kp+CcwyMTG2LGGhjzMpZc72J0jDHU2vU7AYs4OZZo1kOHk0BcWLjQlgPY6iszVVOuW/A/Rdh9SMxLGYrq8bpKCDrcWBG1t9RV9gMVGY7rZQouw8f1+tSOYeDh1SUSvicRiH9BUWUKOxGtrCw9qzeP6iylHAR1IQgbCx720Nef1mj69v15+nvg34yjbFYfv/RdxYQOC8igltbH7o+6KawmBUwqVAD2BDd71GPGHVshCydsym168/8AqjxARZACthcm/wCelZ3g6jGF6Nb7Y/Ly47B0zLT4tDHmewGzA+e4t3rPB1csAjFmIEYBJtrtbv8ASjESsJb5lcg3uNibeK0PB+Xs0ssc5eCcKJY3HygDUnTTS47+ae0ej6d1335+n8/kdfTWssl8vwwwRNP9vFPALOjXAdmuFFiNRft7VJ5FhLOT1EuTmeN0uSo2ZWPue1ReL8QkxjrEmaVIgC7ILGS1gzhf4CtvwLBmKIDOXB+TOtmVSBZT9K2q477cIxLrHZPJZqb3+teqRRalporCkpaSgArlXNkGMZ/sjeJcUTMqhicxcGJpApzNHky2ttY3rqtQMdwpJGDgvHIBbPG1iR4PZh7EG2tAGV4jDxMNAJ5sKwM8dhGjBzZgWyknSyBr+160HNBHQJMk6WYa4fVzuANBtr/CpWC4Skb9Qs8klrB5GuQDuF0AUH2AvT+LhLq6K5jLDR1tdfcXrsXhpnHujk3JTlZsSt2VjE1iWCN6XUm5YEDTU3HmpHL0ii95GSwZbpqSb6DTsar8dnwmKGJjWZow9s8wsZT98fQ671a4+D/+vDkyRP6yb3ZbWuzHQK2Y5Qg8VD4tTKXTbEZ+G2RxKp8jCMEEkUpkjzOrhlUnUKRlZRY6XuPet1gMWhhlcYp3QIo+Uho7IATqLkk6/WsUeLo4fqANIzA52NmFt1t+1bTBM0+HkW0Sh47xohF9t2t72rO082/6V5evqOalbJv3wY3gpJxsYViDY65wpILD8QN9Be29VPBpQ2LlcPiEUlvVhgSwzPpe33f7VZ4nEfA4drsfiZ1+XUZAdCWUj0ldQpB1vepP+HXCWWQEtPDJYPbL9nLHpYE23ua1/h9Tp07lLuZ2vsVlyjHsSP8AELicgRkWaCWJrJkIBkjYDVt99Dr2vWL4PDu35D+dWvPiuJVMmETDsxY5kYHqajU2/wB61E4cto1/X960ql01rBlamRJrX8rqHwc6OjSKHvlQ2J0BsPzFZCtbw10w/D2eWZ8OJn9MiAkrtY7HfKf1qF3y/qVaZZn+jMLx/GWldI43hUH5XvmGnvqPNLwnhWOb7SCOXVSufa4I1ALHv7VOwCIZJ8XNIcQkRyoz/wDysR6SQdbAC9rHtpamsHxZ8VK3xDzsMjFVhFzmANtPw2Lfr4q3LxhdhiMEiRgcTjo5ooCnTcxNh4w4KgBtcwOxbTetbweOeaNOoCDrhZk19IU/5gN9z59xT/DEiWFWmn60DOph6q2kVwdRfS1iL9u9Y/mbmzGfEPGX6So5XLHpcA7k7m41pfex4ikWNKKyzXY3gc7K2rZmcQ6WsYV2ZvJ73rN8T4O0fVfeNJOnmbQsfYd6Yh4vOpus0n+on9jWo4JzCuIZI8SqlwbxtbQtawuPNGJ178oWzXY8cM5jFIYJgwVSUa4Di4P1Heuk4hElgaTEYjDSTgZAQ1kjDeBf5gLm/t7VlueuE9OTMC8kli0zBLIlzpY9t/4VbcL4eJMIpkwKxxgKyyI4vIbZSW0JylSd65qnXKrrlwM09SfT3POFxM+BdmiPUgD5CSLKzW1y9wd9RThTCz4cxQuI5ZJQ8jTkXtmJOVrWNvGnetPJi8NaAy5VCAFFNyUPpAuPYMp17G9UacvQTmMRyBvnaRhozki6AKdP7VjOPlujQg7K/wCpEefkpXnmEassKxAoQb53tsDr37VDw/KDGPDSskhLyWmU6ZVvvrqNBUjD8szgxqrsjMjM4H/x2+VTY7mjDcuYiXpZ5JLSIza39JGym576VDw1n5S5a2zGB98BhMN8VFK6NFIQYwnqdbX0v2sfJqHjeKzYlMiBlgiChju2XbM/dvNhpVrwrky4QyLYNEwcMdUe+hW1anh/DEiyn5pBGIywFswHkbdqsVbfoheds5/Myr5e5dWGzOFJRiY5FJBdWGzj89q0ijuf+KAvc/8AFeqvjFJYRAKKKKkAUlLSUAFFFFAC15YfrXqigDM828BGIVpAjSyhMiRl7KpJ1ftqL+e1c66WJwEsvRcOkRQSm10zEAhSDuQe41+ldpZf1qFj+GxzKFlS4zq+ml2U6Xtv+dMVX9K6ZboqnXl5XJyr/qiFv87BjN/2vbXqZybMCbk767aVc8s8y55RHhMEoYsbsz6KhfO1yF7XNh9K0mO5XhlMwLnPPIslyBpkI9I9t/1qQnL2HY4ncrMVzKPTlKDdSNRehvT8qO5Lqvaw5bFFx/k3PiviYwJkZx1IWNvZiGv20Nv+K0nCMMMOghQsUDEDM12F9bDTYdqt1HivPSF72F6qnZKSSb4Oxgk8nEOa4olkHSTEKNbmfub/AHb62r1gD9mv0rbc2cn4nEtm+KD+s5UcZQgPYZQbnQVH4byhFAmbE4lSqtYiPYEnYncb+BWhG+HQt9xG6mUuCr4Dwd8TJlGiD528Dx9TV1zfxzpQ/wDtZYiifYvC63PcXAOptU3i3FEgWTDx3gKBXiZdQ/e357a1jOL4k4lmaQC7AA5Rbbv9ajFOyXU+CHVGldK57+/eSPwG8mDnhTV1dZgPxAAKdL62IGljvVxyNiXxWNmlJ6cpisCkYygXUE67HQW861joZZMPIGQ5WXY+RsfqCO1bjlfmnD3cufhnNr9MZhKdRouUkEXGnsBVl0Wk8LOS6uSeNyXzHipcRj48IoBSEo7PbXMVuSSCLCx202rC8y4oTYuZ01VnNvcDQH87Vq/8ROKPDK0cSCMTIGaTXM4ICldflHpFwN9Kx/DMKSQ5Gg296KI4ipehy6eMlso0FLRRVhnmv5hnWfBRPNPMistmSFM3UYfiNjYXHkCqflrFx4fDvKiYlZelYl79PUjVNCvbTMPzq6xeJ+GwcCHFHCuVLX6eYNfXKbg2Ov1qMvDzNgHyYv4pBbJdADHlU5l2Ldxpa/jes+1uNMse/p9za06UrI9Xpkxks7O/qQvIx2NyB3AUA+D32pcNi3je6KUkU6gXAIGpuCdNh9bUjFlfqKPUBZ1Pay5WBG9iKUZ2Yuwu7iyqBqbi2w2AFeZ6ljq/u+/v6bnptsHVuX/tYhOpOZx39yCTfKL3sPIGtqtllBOXOuYbgb/pesViMSMFhMNFIzosretolJbKEvYZRf1WAzWBAJ2NUvHebMBH0RDhgYs1pD0njkXTR43sPUPrc1txbaWTAmkpPp4Op5PJJpQLVV8t4xpIfUxYoxTMRYsB8rEWFiVIuPN6tKkQFooooAKKKKACkpaSgAooooAWiiigAooooAS1eJjlUkC/0pykoAgYviixhBlZpH+WNBdjbc9goHckga1WcJ5tSYZmhkiTqGLO2UqHU2sSpOXXQE6e9JxDGtBPiJBEZZBCjRoDYsis2cLfuCbke6+1ZDknjqyYbFxGFjDeaR5DsDIfREB95zft3tXANvzIZsqNHJFFGjZ5Wl7ZSCAPrb61yk8xSdTEaqI53zOALjQ6FSdRXYo8IHgSPEKHuihwwuCwA/nXM+eeCujdWRold2yRQRLqUXvp327d6e0so/Kxe+LwRGkLakk6bk307UlVPD8bl9Lbdj49qtQacawZcotM8yxBhZhejhkZw8olibKwuASAwF+9jXuijtg5GTjwbfEcPix8AQyGWSHUTuoAZm3XS2mwtbxWRx2AkhbLIhW36H6HY07w/iTRlA12jV8/TvYEjvWmwPNAdUWUqWeU5ww9Madh48fvS+J18boZcoW8vDMWNdq0vLvLbOwknUqg1CHRpCBe1j2qfPzRh4VMgSJSJ8llUXZPxi2tZbj3NjTGREJYJP1IZ1uDGuxuALkaka+a7myeyWCUKYJ5byX2J4y+JmyYbFohYX6GIiF0dCPQCRoTr52Nva+XDyLa6KHtc5LhSSB8thpYjc+fFROWeDMAWnMOITN1opgozlm1JP8AzWohDAeo3N6zdXXGxKCeMGhU2t2Z7iPJ2HmIJGVtL5dvu6DxoD/qJpzhPKOHgOYDMff/AH5APsRV2GbPa2lt6eqtVxznBf49mOnOxA4tgTIFZGCyxtmRiLi9iCrDurKSD9b9qpuI4KXEPE0mCXqRElGea8Ski2bKNXt2BUfUVp6KsKiLwzBdGMJmLG5ZmO7MxuzHxcnbtUqiigAooooAUUUUUAFJS0UAJRRRQAtFFFABRRRQAGkpaKAIfEOHxzABwbqbqykqyHyrDUaae9Q8Hy5DGwYl5LNnAcjKGJvnygBS3/cQTVvS0AJaoeNwgbUBRKFKxyMoJQsP18fWptBFCeAOR8e5OZZFjizO6xtLPK+iE3J0PY6H9qyuHxTx28HUA7H6V33GYVZEaNxmRgQRfse1UPEuVIpXVrBo4oTHHDawza2JP+9daeq1e2JC1lGeDl8XFFPzAj96fGNj/GKt35CkHwqHOJJc3WIsVjA1G3e2m+tU0/LbrE8ubRcR0ACDc62zfS9NKcHwxR6cVsfGPvX+l6izcU/CPzP9KtW5MlD4qMMWaBA62U/aZhewrQcJ5EXqRMyFopIDnzkZo5CBsNPOni1Rdtcd8ko6Yw/DuGzYqTImrlSwzG1wo2W+9dD5K5cCCOdSyKyFMRDKt8xBI08C/wC1X3CeARxJAHtLJh7hHtawN9N/B71dhfNKXaly2iN10qO7G8PCqqFVQqqLKoFgB207U9RRSheFFFFACUUtJQAUUUUAFFLSUALRRRQAUUUUAFFFFABRRRQAUUUUAFFFFABRRRQAUUUUAFIyg0tFACAUEUtFABXllB3r1RQ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152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00" name="AutoShape 12" descr="data:image/jpeg;base64,/9j/4AAQSkZJRgABAQAAAQABAAD/2wCEAAkGBxMSEhUTEhIWFRUXGB8YGRgXGB0gIRgeGxYaHRsZHR4eHiggGiAlHRgeITMiJSkrLi4uHR8zODMtNygtLisBCgoKDg0OGxAQGy0mICU1MC81MC0tMi0vLSstLS0wLy0vLS8tLi0rLS8tNjUyLTctLTUtLS01LS0vLy0tLS0tLf/AABEIALoBEAMBIgACEQEDEQH/xAAbAAABBQEBAAAAAAAAAAAAAAAAAQMEBQYHAv/EAD4QAAIBAgQFAgMGBAUDBQEAAAECAwARBBIhMQUGE0FRImEUMnEjQlKBkaGxwdHhBzOS8PEWYtIVJENTgkT/xAAbAQACAwEBAQAAAAAAAAAAAAAABAIDBQEGB//EADERAAICAQMCBAQFBAMAAAAAAAABAgMRBCExEkETUWHwBTKhwRRxgbHxIkKR0SMz4f/aAAwDAQACEQMRAD8A7jRRRQAUUUUAFFec480dQeaAPVFANFABRSUUALRRRQAUUVUYmXF/EoERPh7G7X1vbQHT0i/i9dSycbwW9FRs0v4U/wBR/wDGjPL+FP8AUf8AxowdJNFNxMberKD7G/8AIV7zVwBaKZwuKSQZo3DDa4N9RuPanqAawFFFFABRRSE0ALRSA0tABRRRQAUUUUAFFFFABRRRQAUUV5Y9u5/3egALdhUPFY+ON4o5G9UpITTQkDUeBv3qs5g498OodFWWIMUmyt6lJ0Fve965djuKu6iIM3SRy0Yb5lvt6t9qotuUdhzT6R2bvg6HjOc1SJ2VVWSOfpFGbUqG1YWt2/SnW5yiEmIGZGjiQMhDayE7gedbDSuWphnbUKT7n+9K+Ccfd/TWlfxTzyO/gqvf6HZMJxmNzCpGWWWPqBBrYWvqRoPzrzxniM8eHMkUOd8wFtTYE6tYam3iuRYDicsDFo2IYoUudSAfF9vyrf8AJ/HgyLEiWhijvLJK2uY3OnsTfemadQm9xTUaJwWYk6Tm9YekMSgUvFnOU5rMD8th581Y8H46s8CyenqMrN0lcE6X08/tXPsTF0MR1Gwlo5gTFGGzaAbjLtuGqy5Pb4ZHxckK9FyftRqya5bZRrYneoK+Tsaawv29/wAkp6aCryuf3fl7/Q23DOJ9RM0gEfqy6nQn2va/iovEOY0jXE5QWkw4BZTpe4FiD41rFc28xlurBmSaNyskTqbGPW9tNyP51QmDEYljI7ElgAWY2uBt9ars1aqj/U/1O16NNdU9vaOlrzZGZo0umR4TKWzD0ncJ9bXpzh/NEckUDspVp3KIo12Yi59tv1rmv/T5/wDsH+n+9NfBzwMJEOqG4K9vyNLw+KVylhSRZ+Eqawn73O1pKrXAYGxsbHY+D4qpxXFYs9imcKQC9rqoI7kA2N9Le9YLlfmJkKQhkjLymSWZzfMNyLHYkC1bDBRjErI2HlJhdvVmW2YhhcLoCBl705K6UkujkUs07qe/BeJh4iAci6jS6299jUTD4nDvLLCFXPFYvdQB6he4PesRznx9GEccaTx4mGT0F9CBsTe5zA1k5sUxd2fEv1H0dgTr7G249q1atI5RzIzrNT0vCOvcCTCxwNLh7GM5mZ9SWKk3Jvqdb1Y4DHLMuZL72IO4rm3KHF8QzRYPqRxRx3YsVF5Evcprprc10ObppGAvpRjulv196WuqlVPCxj3gthb4i6nySxOt7Zhf614xuLWJC7XsPG5v2FQBhkHZjZc19gfan0lWSJjIqlRfQ2tpqN9KrbbWFyTI+K4ykcfVdrKwJRdi2VSSuul9Dpestjf8Ro1LCJA1gwBsddFMZ7aasCO1qyXMfEHxM5jHpQG2W1rZb2zKGKkrcrcb1Eiw6IxVgD3BP7itKnSxUU57sSt1OHhHROHc+4eRrMpXU282uoUAfeZiToPFa+GYMLhgw1Fwe4JuNPFcLxuDQDMpynt7/Std/h3xtnvhnbsAtye17BVVbDuWYnW4qN2mSj1QJU6jr2Z0oGlqjx3ExCpAIJN7EagMCLqR2+tQ4uZvVqCFzE+bLl0Uf/rvWHb8S09c+iT3H40zayjUUVHwuIEi3BAPcAg2uL2Jr0kJDFsxse1OxkpLKK2sAuJQuYwwzqAxW+oBvY/tTtVWH4TEuKknAPUKi7Zjre4ta9rekVa1NpdiKyLRRRXDoVGxzOqOYgpkt6AxsCewNSazfO3TMarJhpZl1a8f3CBudfeozeFknXHqkkc25kxfUnYmEQve0iqbguCbnxUaGAoFkZbr3HjwajwrmYDyf51oLVi3WbnoPlSSEjcMARqDS1UMhzsiMVXc+3mm5QVXRyyHQ/01qrw/U50kjEL1m9AFhu3n2qJhZAjqXXMoYZkvbMAdQau4kAAC7VU8USz/AFF6nXPfBJPOx1ThRkkWOZ8PGjgWiCm5WNgPyF7VnuZeMpCGGEnRbFkkw5j0JJOZhceSa9f4esgsVw8vUKsGnb/LFtQN9BoKoOdJ5mlUTGBmA0aHuCfvHe+m1aU5/wDHn39jOqqXjOL499t/9kXgfDw32ji4Gw8+9XzuFFyQAO5rzh48qqo7ACqTH558QsCfiCgdrnua8qlLWX4zt9hn55b8FgeMQ3tmP1samRShhdSCPIqO3A8Kt0b4gkEo0gUWEmYBUA+Wxve5bxVWkT4TEtC52bKbbG/ysP1FN6j4UoQ6oPdHEoy+Uc45w8WMiC34h/Or7lHmKwXr4lUVAIo4QnzGwAZrCm3W4IOxFqpOVZZY8QVh6IexAabZbHcHsdKu+E6mUl0vt+wSSsrafYnc6xYpZ4ZcYYtQVXp3soGut9fvb1FwPFxFg5cIcNneQm0mlvVsx73HauhYjlaDEHq4j7SRowtwxyrpug7a671W8B5KEQiMjAsqusq6lXDXCkX+UgW2r2cb4OCT7HmpVTU24mA4fAhmjE0UkkUaXkyAnTXXTsDXY8JhIjAiRDLHlBQDsDqN9e/eoSyYfAxMMxboRAMNC+QE2JGnk0xNztg0Yq0hFkVwbXDBrWC21JF9RVd0pW8Jk6oqtbss1wTZChbS4t/Ok4lh7Yd1UE+nYBST50f0n86Th3HsNObRTIx8X119jVhJGGBVgCCLEHYjwaWUel7ouzlHBMCwWSTNYWv4/F7afpVxwLFYUTs+MjLRFLJdSQDfXT3Gxo5w4C+GmMii6/NsNhYFiFAVFuQoG+lV0XE0I1uDWvtOOV3MyScJ5wO4eNCWdFspY5AdSFvoKk8lk/G+k2BPlwD6xYega+wbQ96qHxnzLHcg6jTbTW38a2vKPDWwUMmLkRiVHyi4Otrag5XQhs1+xFcteINeZKmLc+pk7jZbqnNm2FsygEj6CvPEEhCp0mJJHqv2NWSYf4yETrGY2N/TuWbNbc/c0uKbh5eYtYn05itx4y3DC+4vpXzvU6DUQtnHozl88438/wBz0MLYOKeSx5Xz9O2oFjluoy773GpNXGWT8S/6T/5V44fhBEtgACd7Xte24B2qVXpNJS6qYwlyhScsybRARZOo3qX5V+6fLf8AdTE8OKM8bJIgiC+sFd9ewvcH3v8ArU5RaRjbTKuv5tXqTEqpAPf2piSRGMmh6iiiukQrOc6FREGfFvh11WyC/UJG3nsa0dROIIzIwjCGQD0ZxcA9iajNZWCdcumSZwyBsrA+D/OtBeq/mTBmKdg0qSufVIUFgrEm6+KjxTs4WMtYdz5HisW6vc9B8yTQryetmQZlOh/Pem5nLLYIQgNzuf3q5ijCiwFhXqqvEXkHUeYmBAI1FVHFHu9vAtT07dFvSRY/d8e9RMPGHdQ7hAzAM52W53NTrhvk7FY3NzyCiOmX4l2srF8MR6SDcaE/Xt5rM8z4XJIpGEOGUjRSb5iDqfbcaVvPisRgsKGZI52zBEaMWumX0lrDyANPIrO818O6gVwmJfESqJSrAlYlOpTbS235Vp2UtVJmdTene17+y/zueonzKCO4BqhnlOHxSy5bgNmAP3hsR/EU/wABxwI6bHUfL7jxVpicMsgswuP4fSvKVzejveVt9vMZ+STT4PfxmHMZUYtUgYmUw9PUMHBWPLuVIGuu/wBaoZ5/isXnVcq3FlH3VQAAfoKkHgCX+dreLCrHCYRYxZRbye5p7U/FIShiHILphut2PE96gcn8H+In6ksLSQEsCQdA24vYg21rzxXFDSIOqs5ALMbBAe5Pat7ypwlYIwxREdgFJjclXC7PY6Anep/BtM95y7lNtnh1vzZZ4jHwwZUZ1TwLgWGuv003pjjnF0w8PUYuFb050XNkzA2cjwP6VF4lwx5JGaJ0tInTbN6rDUllubDcaDzeszz3ijCoRJMSjLGFNgTE+bcFmO/9hXrK64yaSMOU5LOTJcV4pNiJbZ1Z1UxtMgK9VCdMw+ntTUXDEG9yf0r1wuOyA9zrXoZ5HZUZUVBdnbYXNh2JJJNgALmtPjZGdKUpywhqXhi7qSpG3+960nKvO0kDdHFtmjFznNyy6aAW+Yad/O9UX2kcnSlIJIzKym4YHYg0xxZNAw3B3/371GUVNYkdhOdcsM7fLDHMgzAOpswvtpqp/nWZxHIGGYg67rfyQCxa5BGrXGvawo/w/wAczxkMMSxIzmSYekk2BCHx3qz5p4n0IiRJ03PyG18xGpW3jS1/esuUpUtpM00lNZaKfDcEwWDMbMcxLBM+mVXTNqxv6cwaxG2lQZucSOmFXQB0eNLBT2Qqd6h4Dh8mNkLOwhjkbNlvbOwFmyKT6j5Pa9e5uKw4eBvh0EOIimCsr2ZnUMb2JGxG9rWpSy+c92y6qiU9oo84XFY5ukUgdumjICVb1BvN/H8qXDy46HpH4dyIkZF9J2bubdxUfEc5f+4mkjVyksQjCk2yta1wNe5qHDzG8aYaBg6iCTM5DasL3At9D5pfxI5xkaWhnguuG82tFkWTOBHGwIOpke+hN9QK1nCuPJKACRnEYkcg+hb/AHSexrI/9SwTjEyYkK6ggQxEAP31BGuvfXSmuKcBaFQ8RurKHeAt6gBYm4HzqDpe2lWxm1w8oXspnXyi2wOLxJxK3aUsZCHQj7MRXfIQ+S51vY2F7WOljW1tXP4+ISY6PoiVlkd81kWyxRqLZWIsSDf9bVteHp0kjiZy7BAM5+9YbmnHZGcVJC8U1sTKKKKiTCvLDuK9UUAZvmHl7rqEi6cUbPnmYL6mtqLe++9cvxnDXReqqt0WcrGx0LW2032ruRXuP+agTcOjmeKSRCDCSUB217kd9qXtoUuBzT6t17Pg4rHi3XQMfoa9Pj5D9630rf4/laMwyEumd8QGMjjLYMw9A38/maJOW8NnxZvGIyojWwuY5AtyAD32Om9KfhXnhD/4yvGffYwOCwEs7MI1LMFLkd7Dci+/5Vq+HQx4SAYjMssE0dnikXXOtxbY2Ga4ufb61pOAxQSR4fEJmMiRmIMBa4GhJXuO4rPc04U9TBxTSGVDIoZiLaM59Oi+nx8/5aU9ptKlZiYhqtc5QxD375ImI49iSBeeLDIR6EYkNlylQcqA5AQQde4uKlJzDO46GIeyTfLNCc1xmJIUjvYhMptYXJNZXguGwzSyjGSPGFBy2uTmBtY6HbxTGBgBhna18hTIT+JpALW2JKg/pWzKmDXS19PPyMiNsk+pMvuP8v5DLJChSCLKuZ21kOnqTzuNqhQcYkT0yKT9dD/euhnFYb4bDpjCPVYqGB3U6XAVbW2tlFU0uHgxkuNEfrmKjIZFAVAhCnKdbG430rzeo+HxtysZx9Der1kXFKxc8fT2zP8A/r0f4W/b+tRp+NO/pjSxP5n8hWqXlTDieMEoYhCQ/rOslvm/ifGlSsHy3Hh4sNJK6xyxSklkF+oCxsptqdLa9taQh8Lpi8+XqW/iKVuvfJScjcEZ5FxMmRo7shVhmJJ01Fjl83NaPm3GGMpEnpVVuQNLeB+Vq0fD8HFGGaFQBIc5tsSRv7Vk+ccQxdoSBlNmBtrtbfxT2piq6MZ58hGy122ZK88SUODh2ewAvmPfv+Wg/SmucJjiIwVfEszLfpRreMZTqzH+uvfSvapNhpg7hc+UWG4sb+++p+lW6YVHgGHllkjLnMVj0LDUZCToMx0tptXNBcqtQ99vXbBRbFyh6nPuGSXQDuNK9IzxO7IqyI4syN379iCCDqCDpScU4bLhpAwjMfUzMsJOZlRe7W/W/sa8R8TQ73Fes53RiyjKEsocXPJIJHAXKoVEXZQNgKZ4s/pC9yaWXiaj5bk/pUrgfBpJ5C7RdXIwEkObK+VhowvbQXvXG1FZZ2MZTllmu5Tvh4m1mjmChRHiXtGx3PT/ACH5XrQcQRcTFC7tGsb2z5hqb29KMdFudL1m+ZssEPw6SpKq+nLL6pUJ1uD4AsKv8DKmH4fGcQcoyb5S2XNcjQA9jvWJbZ1zl5GrXHiJjua+LMAMPLCqTQuDHJE1gFOosN9rVncSjGQvn6p0Zn9z5ryqh7gZmkLaHyo+vtWhwCx5MibbMCNfe4rz+s1bhvh/+ef+j0CSqikkRDwcsS7v6jr6BYU1FwnqKsnUOYgH1C9SVxqwgxyHVfl73U7fmNqawnEl6Soh+0sFAI7nvf2rPU9TjMfTDxtj/HHBzMytxULGQlyAC1i4HpBq34Fx1oppDl+IxElo43ZtBrbv5071KaNI48rkZdjfv/U1nJolTNcOCdYydNL7mndHq3J7LjZevr74O7WLDRrOYuG9BhKpWzWE8cbWCsdSumoVrHethy7xASxgHpobXSNXuVQWtmrI8pFJoWw8eFcmQETTkiwYXKnXex7V65MxnSkKM0MYDWYsPW99MqnwCP3rbhLdPszFur8OeDoym4paRRvS00VBRRRQAVHxuKWJS7sEUDdthrYX/OpFQuLA9N8r5CFvmKZrAHX099K4+DsVlo5dxzjck8kgLqiWCyFCSkhRiQy327VCw+MkRw8cjMyt1bSa3a1s1jubHemypRipBzCQOodcucX0uva41tT+KxBJV2Vgq3+dgWObsPYf1rIlN5bb3N9RSWEtje8vcW6uFzsshEY+dyLu33gAuoAOmorzx3hhxidJlCSKuaM3vodhexy2sLnc203qn5FSKKF55hEIzdTJnOZbsBkZbWA73+le+N8zLhTLHEBHKkiMpHqE0ZsxF7WXQ29hsa0dPXqJ2QnB7e/Tft329TF1fhQlKLM1xjhk1/tsMTICM0iHLnUAk5lNxmyLe49r3NW/B+XJZioeIQYeNi2TclgSpZyQeo3ptbQWbSqriPOcknWVc2WSRZFu2sYW11FuxtUlefpbzsLq0pTJrmWILo1gdyR7Vtyja44SM1OGTZYrBQ4hoerCMgOWMhjf030Itcg2G+1N8VXNK6QRgKtml6YALa+e5/oKXg3GsM7STBQkaOsaSkn1uw1su4uWH1/KrfBYUrNOSCcwBHvvpc9687Ki9LosfL3x+X5efbtwaPiRljHYo55MH0z04XJ2VrEersC16kYOBkdcNiLOrDMuux2Iv+3/ADVwmBOQQ5E6WTUEm+b+G+t6axGEd3w7FbMl81jcAaaX77VX4Ek+rG+3Cwud/wAw6i1jQKAALACwHiq7i2Fge/UHqCl7D5iFte3nx+fvVbzBx7pBswZcOyWXERMCVc3FgPy3871E4lHJisCssAmjmjF4zJbO62sSbfjXX62rV8BSSUuGUdeOCJDjsIhwsgBaOe4zuQMmUAWYfUEb9zUbGc5R5DJliM0eIyKNTeMH5xr471z+PAyN2t9aeHCm/EP3pyGgogsJCktW/M3vFOYsPK2OP2YywBI5VPrkzD1KCdxc20FQZOAwyyLGqqHkwQMSfgYC+eRh3Pn61jn4W/Yg15jkmgJKlkupUkd1O4vV6pwv6WRVylydI4XyXA4zBo2ifDiNimtpFIzSKfqKveFtGjJZLnKIRMct3yX0JGp2/j4rnfLnNhjaBJCY4YFb0xj/ADWINs36/St/wDGRSCKWRVimmBZI89yRqc1vJXf+1Zusr1OV0vbv+X8fbcbplXjgy/Oc3UmCdSF/WR6Fsy62s571qebsYIIBaZoTsCsecGyn0nQgA+ag4zhRxGMXM8TJGxZlRbFRuoc9ydP3o/xAxExwzhEZVDDM11s6EdvVfcjS1JvKUmM6eObEmYPhc0QlLfIMv3j3O9TsfiISpYOM4HpKnX6e9Q+DyR9UhAQCv3vI3qwxrqwaNRmYi1l7e5PavK3/APetn279vX77mzL5imwkQPrkN73JJBNrd7DuT500pzF4UEEqpFr2NragXKkfTvXnC4gxEo4ta41GhB3B727gikmxfpyLqdQLA/e331JtpTbVniZjx9MFm+SbwvERlQ8jjONPUdvp4pOMzxNkOYNZtQp1sae4daJQki5STe52N+1+x9jXjjroOmrDS9zbew/5pSOHqdk++N+3p/JWvnHOVcUgdw2MfCx5gwUff17nYaAfrVmZOlj5srxIMxIaVbgXsdPfWonJmHlzPJDhUmjLBT1CLp30v7H9qlrPm4hKwkiT1FR1RdTqFsPfSvR1fIjO1+Ovb7fz/k6SjXAN73G4716pFGlLT4kFFFFABTJlGfL3t4p6q3G8TVZMkcbSygXISwyA7ZmYhVv2F7nxQBS8x8rQSHqu+QF80kjMb2IyqqnZRmIrPYXliFQjzzXVs0TEMTklzenLYWIABvfSrfm+eSZFjMLxuLtkZjaUC10XJdXPexsRa9qjcN4e8MWIaXDyBGJQRxFi8eo1T7tu+Ya6Us61K3p6f1Ho2yjR1dRU82cwFCUiLozKYpopYlAbTSX6nt+VQcBwSKCMS4wZ3Oqw3PbKcrkahypuF2803wNRPjWkkdnSEF7ztYkIQEVzrl9RFS4s2JmaUhnN9NmIVdzcABrefFqd12p/DQUK+WKaPTq+Tss4RJXjko0iijjXYCyrcCTMDYDQ5fSdafw0jYvMs2ESW2pZbArmkve6gPZV0Ci97a01JiRd4cPE0oJDXyXdQPNtga0nL0ayyCVoZIJF9WgKqw2tY/wrJpuuc0+r3+Zo2wrUPkQzh4MPw2GTEAyGCTKUgddQ/b5tQdBvtap3AuPpjgUCyD03Z1BVVJt9mGvcmx/nVDLxU4rES4eZvsZRlQMwUJrYG2W7vmAIFx3rO8mYkxzGN/iXyNmEUOxYGxLi+2grYpcNTVKXLMq6EqJpdmdBj4PmOUYiXL4uddr/AL3qi4zzKuGCthJ1bpuY5YJL5mN9GF9QBY6jz3q/5jxUcKBDifh3cHpuVuFIsTfSwvXI+KY6TFTZnKlzZbqtg1tM3865otHBPqwV33NLGTonCOJ4biqokyZZIiX6QNkkNt/fzY/vT3DFOEkzS9KNpWLNmkJKRr8qKuwtsAKxWABhylDZlNwffzW/xSfFQLNFBG0si5XZz8lhra/v/KmrIKLx/a/oKwt6+OV9SFzHy91R8ThgSHGZksQTf7wB1/KscRWm4TzA8chSRgWaQB5GN1VFFrADTzqPNXU0GDxgRmXI8mbIRozBDqxtpb611TlXtLdFcq427w2fkc/pCK1snJJOsWIRlOouP5gkGm15Hm7yRgedT/IVZ49fmVfh7PIw2M4cDqmh8ef6VZ8jLiTM3w8YZ8uTqyA2h11Pi9vu/wB62cPKuHhBfETZ8tiwGgFzYXAJNq9cc5iXCIVgRR0nXNHb/MRl1KkbHXc32qMrutdMVkYrg4bzeP3LHifElw8bR51eZUDNnXL1hqDYiwLG2wvbxWZxD4bEYYTS9b7L7JYUYnU3KHbxpc+Kp+CcwyMTG2LGGhjzMpZc72J0jDHU2vU7AYs4OZZo1kOHk0BcWLjQlgPY6iszVVOuW/A/Rdh9SMxLGYrq8bpKCDrcWBG1t9RV9gMVGY7rZQouw8f1+tSOYeDh1SUSvicRiH9BUWUKOxGtrCw9qzeP6iylHAR1IQgbCx720Nef1mj69v15+nvg34yjbFYfv/RdxYQOC8igltbH7o+6KawmBUwqVAD2BDd71GPGHVshCydsym168/8AqjxARZACthcm/wCelZ3g6jGF6Nb7Y/Ly47B0zLT4tDHmewGzA+e4t3rPB1csAjFmIEYBJtrtbv8ASjESsJb5lcg3uNibeK0PB+Xs0ssc5eCcKJY3HygDUnTTS47+ae0ej6d1335+n8/kdfTWssl8vwwwRNP9vFPALOjXAdmuFFiNRft7VJ5FhLOT1EuTmeN0uSo2ZWPue1ReL8QkxjrEmaVIgC7ILGS1gzhf4CtvwLBmKIDOXB+TOtmVSBZT9K2q477cIxLrHZPJZqb3+teqRRalporCkpaSgArlXNkGMZ/sjeJcUTMqhicxcGJpApzNHky2ttY3rqtQMdwpJGDgvHIBbPG1iR4PZh7EG2tAGV4jDxMNAJ5sKwM8dhGjBzZgWyknSyBr+160HNBHQJMk6WYa4fVzuANBtr/CpWC4Skb9Qs8klrB5GuQDuF0AUH2AvT+LhLq6K5jLDR1tdfcXrsXhpnHujk3JTlZsSt2VjE1iWCN6XUm5YEDTU3HmpHL0ii95GSwZbpqSb6DTsar8dnwmKGJjWZow9s8wsZT98fQ671a4+D/+vDkyRP6yb3ZbWuzHQK2Y5Qg8VD4tTKXTbEZ+G2RxKp8jCMEEkUpkjzOrhlUnUKRlZRY6XuPet1gMWhhlcYp3QIo+Uho7IATqLkk6/WsUeLo4fqANIzA52NmFt1t+1bTBM0+HkW0Sh47xohF9t2t72rO082/6V5evqOalbJv3wY3gpJxsYViDY65wpILD8QN9Be29VPBpQ2LlcPiEUlvVhgSwzPpe33f7VZ4nEfA4drsfiZ1+XUZAdCWUj0ldQpB1vepP+HXCWWQEtPDJYPbL9nLHpYE23ua1/h9Tp07lLuZ2vsVlyjHsSP8AELicgRkWaCWJrJkIBkjYDVt99Dr2vWL4PDu35D+dWvPiuJVMmETDsxY5kYHqajU2/wB61E4cto1/X960ql01rBlamRJrX8rqHwc6OjSKHvlQ2J0BsPzFZCtbw10w/D2eWZ8OJn9MiAkrtY7HfKf1qF3y/qVaZZn+jMLx/GWldI43hUH5XvmGnvqPNLwnhWOb7SCOXVSufa4I1ALHv7VOwCIZJ8XNIcQkRyoz/wDysR6SQdbAC9rHtpamsHxZ8VK3xDzsMjFVhFzmANtPw2Lfr4q3LxhdhiMEiRgcTjo5ooCnTcxNh4w4KgBtcwOxbTetbweOeaNOoCDrhZk19IU/5gN9z59xT/DEiWFWmn60DOph6q2kVwdRfS1iL9u9Y/mbmzGfEPGX6So5XLHpcA7k7m41pfex4ikWNKKyzXY3gc7K2rZmcQ6WsYV2ZvJ73rN8T4O0fVfeNJOnmbQsfYd6Yh4vOpus0n+on9jWo4JzCuIZI8SqlwbxtbQtawuPNGJ178oWzXY8cM5jFIYJgwVSUa4Di4P1Heuk4hElgaTEYjDSTgZAQ1kjDeBf5gLm/t7VlueuE9OTMC8kli0zBLIlzpY9t/4VbcL4eJMIpkwKxxgKyyI4vIbZSW0JylSd65qnXKrrlwM09SfT3POFxM+BdmiPUgD5CSLKzW1y9wd9RThTCz4cxQuI5ZJQ8jTkXtmJOVrWNvGnetPJi8NaAy5VCAFFNyUPpAuPYMp17G9UacvQTmMRyBvnaRhozki6AKdP7VjOPlujQg7K/wCpEefkpXnmEassKxAoQb53tsDr37VDw/KDGPDSskhLyWmU6ZVvvrqNBUjD8szgxqrsjMjM4H/x2+VTY7mjDcuYiXpZ5JLSIza39JGym576VDw1n5S5a2zGB98BhMN8VFK6NFIQYwnqdbX0v2sfJqHjeKzYlMiBlgiChju2XbM/dvNhpVrwrky4QyLYNEwcMdUe+hW1anh/DEiyn5pBGIywFswHkbdqsVbfoheds5/Myr5e5dWGzOFJRiY5FJBdWGzj89q0ijuf+KAvc/8AFeqvjFJYRAKKKKkAUlLSUAFFFFAC15YfrXqigDM828BGIVpAjSyhMiRl7KpJ1ftqL+e1c66WJwEsvRcOkRQSm10zEAhSDuQe41+ldpZf1qFj+GxzKFlS4zq+ml2U6Xtv+dMVX9K6ZboqnXl5XJyr/qiFv87BjN/2vbXqZybMCbk767aVc8s8y55RHhMEoYsbsz6KhfO1yF7XNh9K0mO5XhlMwLnPPIslyBpkI9I9t/1qQnL2HY4ncrMVzKPTlKDdSNRehvT8qO5Lqvaw5bFFx/k3PiviYwJkZx1IWNvZiGv20Nv+K0nCMMMOghQsUDEDM12F9bDTYdqt1HivPSF72F6qnZKSSb4Oxgk8nEOa4olkHSTEKNbmfub/AHb62r1gD9mv0rbc2cn4nEtm+KD+s5UcZQgPYZQbnQVH4byhFAmbE4lSqtYiPYEnYncb+BWhG+HQt9xG6mUuCr4Dwd8TJlGiD528Dx9TV1zfxzpQ/wDtZYiifYvC63PcXAOptU3i3FEgWTDx3gKBXiZdQ/e357a1jOL4k4lmaQC7AA5Rbbv9ajFOyXU+CHVGldK57+/eSPwG8mDnhTV1dZgPxAAKdL62IGljvVxyNiXxWNmlJ6cpisCkYygXUE67HQW861joZZMPIGQ5WXY+RsfqCO1bjlfmnD3cufhnNr9MZhKdRouUkEXGnsBVl0Wk8LOS6uSeNyXzHipcRj48IoBSEo7PbXMVuSSCLCx202rC8y4oTYuZ01VnNvcDQH87Vq/8ROKPDK0cSCMTIGaTXM4ICldflHpFwN9Kx/DMKSQ5Gg296KI4ipehy6eMlso0FLRRVhnmv5hnWfBRPNPMistmSFM3UYfiNjYXHkCqflrFx4fDvKiYlZelYl79PUjVNCvbTMPzq6xeJ+GwcCHFHCuVLX6eYNfXKbg2Ov1qMvDzNgHyYv4pBbJdADHlU5l2Ldxpa/jes+1uNMse/p9za06UrI9Xpkxks7O/qQvIx2NyB3AUA+D32pcNi3je6KUkU6gXAIGpuCdNh9bUjFlfqKPUBZ1Pay5WBG9iKUZ2Yuwu7iyqBqbi2w2AFeZ6ljq/u+/v6bnptsHVuX/tYhOpOZx39yCTfKL3sPIGtqtllBOXOuYbgb/pesViMSMFhMNFIzosretolJbKEvYZRf1WAzWBAJ2NUvHebMBH0RDhgYs1pD0njkXTR43sPUPrc1txbaWTAmkpPp4Op5PJJpQLVV8t4xpIfUxYoxTMRYsB8rEWFiVIuPN6tKkQFooooAKKKKACkpaSgAooooAWiiigAooooAS1eJjlUkC/0pykoAgYviixhBlZpH+WNBdjbc9goHckga1WcJ5tSYZmhkiTqGLO2UqHU2sSpOXXQE6e9JxDGtBPiJBEZZBCjRoDYsis2cLfuCbke6+1ZDknjqyYbFxGFjDeaR5DsDIfREB95zft3tXANvzIZsqNHJFFGjZ5Wl7ZSCAPrb61yk8xSdTEaqI53zOALjQ6FSdRXYo8IHgSPEKHuihwwuCwA/nXM+eeCujdWRold2yRQRLqUXvp327d6e0so/Kxe+LwRGkLakk6bk307UlVPD8bl9Lbdj49qtQacawZcotM8yxBhZhejhkZw8olibKwuASAwF+9jXuijtg5GTjwbfEcPix8AQyGWSHUTuoAZm3XS2mwtbxWRx2AkhbLIhW36H6HY07w/iTRlA12jV8/TvYEjvWmwPNAdUWUqWeU5ww9Madh48fvS+J18boZcoW8vDMWNdq0vLvLbOwknUqg1CHRpCBe1j2qfPzRh4VMgSJSJ8llUXZPxi2tZbj3NjTGREJYJP1IZ1uDGuxuALkaka+a7myeyWCUKYJ5byX2J4y+JmyYbFohYX6GIiF0dCPQCRoTr52Nva+XDyLa6KHtc5LhSSB8thpYjc+fFROWeDMAWnMOITN1opgozlm1JP8AzWohDAeo3N6zdXXGxKCeMGhU2t2Z7iPJ2HmIJGVtL5dvu6DxoD/qJpzhPKOHgOYDMff/AH5APsRV2GbPa2lt6eqtVxznBf49mOnOxA4tgTIFZGCyxtmRiLi9iCrDurKSD9b9qpuI4KXEPE0mCXqRElGea8Ski2bKNXt2BUfUVp6KsKiLwzBdGMJmLG5ZmO7MxuzHxcnbtUqiigAooooAUUUUUAFJS0UAJRRRQAtFFFABRRRQAGkpaKAIfEOHxzABwbqbqykqyHyrDUaae9Q8Hy5DGwYl5LNnAcjKGJvnygBS3/cQTVvS0AJaoeNwgbUBRKFKxyMoJQsP18fWptBFCeAOR8e5OZZFjizO6xtLPK+iE3J0PY6H9qyuHxTx28HUA7H6V33GYVZEaNxmRgQRfse1UPEuVIpXVrBo4oTHHDawza2JP+9daeq1e2JC1lGeDl8XFFPzAj96fGNj/GKt35CkHwqHOJJc3WIsVjA1G3e2m+tU0/LbrE8ubRcR0ACDc62zfS9NKcHwxR6cVsfGPvX+l6izcU/CPzP9KtW5MlD4qMMWaBA62U/aZhewrQcJ5EXqRMyFopIDnzkZo5CBsNPOni1Rdtcd8ko6Yw/DuGzYqTImrlSwzG1wo2W+9dD5K5cCCOdSyKyFMRDKt8xBI08C/wC1X3CeARxJAHtLJh7hHtawN9N/B71dhfNKXaly2iN10qO7G8PCqqFVQqqLKoFgB207U9RRSheFFFFACUUtJQAUUUUAFFLSUALRRRQAUUUUAFFFFABRRRQAUUUUAFFFFABRRRQAUUUUAFIyg0tFACAUEUtFABXllB3r1RQ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152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302" name="AutoShape 14" descr="data:image/jpeg;base64,/9j/4AAQSkZJRgABAQAAAQABAAD/2wCEAAkGBxMSEhUTEhIWFRUXGB8YGRgXGB0gIRgeGxYaHRsZHR4eHiggGiAlHRgeITMiJSkrLi4uHR8zODMtNygtLisBCgoKDg0OGxAQGy0mICU1MC81MC0tMi0vLSstLS0wLy0vLS8tLi0rLS8tNjUyLTctLTUtLS01LS0vLy0tLS0tLf/AABEIALoBEAMBIgACEQEDEQH/xAAbAAABBQEBAAAAAAAAAAAAAAAAAQMEBQYHAv/EAD4QAAIBAgQFAgMGBAUDBQEAAAECAwARBBIhMQUGE0FRImEUMnEjQlKBkaGxwdHhBzOS8PEWYtIVJENTgkT/xAAbAQACAwEBAQAAAAAAAAAAAAAABAIDBQEGB//EADERAAICAQMCBAQFBAMAAAAAAAABAgMRBCExEkETUWHwBTKhwRRxgbHxIkKR0SMz4f/aAAwDAQACEQMRAD8A7jRRRQAUUUUAFFec480dQeaAPVFANFABRSUUALRRRQAUUVUYmXF/EoERPh7G7X1vbQHT0i/i9dSycbwW9FRs0v4U/wBR/wDGjPL+FP8AUf8AxowdJNFNxMberKD7G/8AIV7zVwBaKZwuKSQZo3DDa4N9RuPanqAawFFFFABRRSE0ALRSA0tABRRRQAUUUUAFFFFABRRRQAUUV5Y9u5/3egALdhUPFY+ON4o5G9UpITTQkDUeBv3qs5g498OodFWWIMUmyt6lJ0Fve965djuKu6iIM3SRy0Yb5lvt6t9qotuUdhzT6R2bvg6HjOc1SJ2VVWSOfpFGbUqG1YWt2/SnW5yiEmIGZGjiQMhDayE7gedbDSuWphnbUKT7n+9K+Ccfd/TWlfxTzyO/gqvf6HZMJxmNzCpGWWWPqBBrYWvqRoPzrzxniM8eHMkUOd8wFtTYE6tYam3iuRYDicsDFo2IYoUudSAfF9vyrf8AJ/HgyLEiWhijvLJK2uY3OnsTfemadQm9xTUaJwWYk6Tm9YekMSgUvFnOU5rMD8th581Y8H46s8CyenqMrN0lcE6X08/tXPsTF0MR1Gwlo5gTFGGzaAbjLtuGqy5Pb4ZHxckK9FyftRqya5bZRrYneoK+Tsaawv29/wAkp6aCryuf3fl7/Q23DOJ9RM0gEfqy6nQn2va/iovEOY0jXE5QWkw4BZTpe4FiD41rFc28xlurBmSaNyskTqbGPW9tNyP51QmDEYljI7ElgAWY2uBt9ars1aqj/U/1O16NNdU9vaOlrzZGZo0umR4TKWzD0ncJ9bXpzh/NEckUDspVp3KIo12Yi59tv1rmv/T5/wDsH+n+9NfBzwMJEOqG4K9vyNLw+KVylhSRZ+Eqawn73O1pKrXAYGxsbHY+D4qpxXFYs9imcKQC9rqoI7kA2N9Le9YLlfmJkKQhkjLymSWZzfMNyLHYkC1bDBRjErI2HlJhdvVmW2YhhcLoCBl705K6UkujkUs07qe/BeJh4iAci6jS6299jUTD4nDvLLCFXPFYvdQB6he4PesRznx9GEccaTx4mGT0F9CBsTe5zA1k5sUxd2fEv1H0dgTr7G249q1atI5RzIzrNT0vCOvcCTCxwNLh7GM5mZ9SWKk3Jvqdb1Y4DHLMuZL72IO4rm3KHF8QzRYPqRxRx3YsVF5Evcprprc10ObppGAvpRjulv196WuqlVPCxj3gthb4i6nySxOt7Zhf614xuLWJC7XsPG5v2FQBhkHZjZc19gfan0lWSJjIqlRfQ2tpqN9KrbbWFyTI+K4ykcfVdrKwJRdi2VSSuul9Dpestjf8Ro1LCJA1gwBsddFMZ7aasCO1qyXMfEHxM5jHpQG2W1rZb2zKGKkrcrcb1Eiw6IxVgD3BP7itKnSxUU57sSt1OHhHROHc+4eRrMpXU282uoUAfeZiToPFa+GYMLhgw1Fwe4JuNPFcLxuDQDMpynt7/Std/h3xtnvhnbsAtye17BVVbDuWYnW4qN2mSj1QJU6jr2Z0oGlqjx3ExCpAIJN7EagMCLqR2+tQ4uZvVqCFzE+bLl0Uf/rvWHb8S09c+iT3H40zayjUUVHwuIEi3BAPcAg2uL2Jr0kJDFsxse1OxkpLKK2sAuJQuYwwzqAxW+oBvY/tTtVWH4TEuKknAPUKi7Zjre4ta9rekVa1NpdiKyLRRRXDoVGxzOqOYgpkt6AxsCewNSazfO3TMarJhpZl1a8f3CBudfeozeFknXHqkkc25kxfUnYmEQve0iqbguCbnxUaGAoFkZbr3HjwajwrmYDyf51oLVi3WbnoPlSSEjcMARqDS1UMhzsiMVXc+3mm5QVXRyyHQ/01qrw/U50kjEL1m9AFhu3n2qJhZAjqXXMoYZkvbMAdQau4kAAC7VU8USz/AFF6nXPfBJPOx1ThRkkWOZ8PGjgWiCm5WNgPyF7VnuZeMpCGGEnRbFkkw5j0JJOZhceSa9f4esgsVw8vUKsGnb/LFtQN9BoKoOdJ5mlUTGBmA0aHuCfvHe+m1aU5/wDHn39jOqqXjOL499t/9kXgfDw32ji4Gw8+9XzuFFyQAO5rzh48qqo7ACqTH558QsCfiCgdrnua8qlLWX4zt9hn55b8FgeMQ3tmP1samRShhdSCPIqO3A8Kt0b4gkEo0gUWEmYBUA+Wxve5bxVWkT4TEtC52bKbbG/ysP1FN6j4UoQ6oPdHEoy+Uc45w8WMiC34h/Or7lHmKwXr4lUVAIo4QnzGwAZrCm3W4IOxFqpOVZZY8QVh6IexAabZbHcHsdKu+E6mUl0vt+wSSsrafYnc6xYpZ4ZcYYtQVXp3soGut9fvb1FwPFxFg5cIcNneQm0mlvVsx73HauhYjlaDEHq4j7SRowtwxyrpug7a671W8B5KEQiMjAsqusq6lXDXCkX+UgW2r2cb4OCT7HmpVTU24mA4fAhmjE0UkkUaXkyAnTXXTsDXY8JhIjAiRDLHlBQDsDqN9e/eoSyYfAxMMxboRAMNC+QE2JGnk0xNztg0Yq0hFkVwbXDBrWC21JF9RVd0pW8Jk6oqtbss1wTZChbS4t/Ok4lh7Yd1UE+nYBST50f0n86Th3HsNObRTIx8X119jVhJGGBVgCCLEHYjwaWUel7ouzlHBMCwWSTNYWv4/F7afpVxwLFYUTs+MjLRFLJdSQDfXT3Gxo5w4C+GmMii6/NsNhYFiFAVFuQoG+lV0XE0I1uDWvtOOV3MyScJ5wO4eNCWdFspY5AdSFvoKk8lk/G+k2BPlwD6xYega+wbQ96qHxnzLHcg6jTbTW38a2vKPDWwUMmLkRiVHyi4Otrag5XQhs1+xFcteINeZKmLc+pk7jZbqnNm2FsygEj6CvPEEhCp0mJJHqv2NWSYf4yETrGY2N/TuWbNbc/c0uKbh5eYtYn05itx4y3DC+4vpXzvU6DUQtnHozl88438/wBz0MLYOKeSx5Xz9O2oFjluoy773GpNXGWT8S/6T/5V44fhBEtgACd7Xte24B2qVXpNJS6qYwlyhScsybRARZOo3qX5V+6fLf8AdTE8OKM8bJIgiC+sFd9ewvcH3v8ArU5RaRjbTKuv5tXqTEqpAPf2piSRGMmh6iiiukQrOc6FREGfFvh11WyC/UJG3nsa0dROIIzIwjCGQD0ZxcA9iajNZWCdcumSZwyBsrA+D/OtBeq/mTBmKdg0qSufVIUFgrEm6+KjxTs4WMtYdz5HisW6vc9B8yTQryetmQZlOh/Pem5nLLYIQgNzuf3q5ijCiwFhXqqvEXkHUeYmBAI1FVHFHu9vAtT07dFvSRY/d8e9RMPGHdQ7hAzAM52W53NTrhvk7FY3NzyCiOmX4l2srF8MR6SDcaE/Xt5rM8z4XJIpGEOGUjRSb5iDqfbcaVvPisRgsKGZI52zBEaMWumX0lrDyANPIrO818O6gVwmJfESqJSrAlYlOpTbS235Vp2UtVJmdTene17+y/zueonzKCO4BqhnlOHxSy5bgNmAP3hsR/EU/wABxwI6bHUfL7jxVpicMsgswuP4fSvKVzejveVt9vMZ+STT4PfxmHMZUYtUgYmUw9PUMHBWPLuVIGuu/wBaoZ5/isXnVcq3FlH3VQAAfoKkHgCX+dreLCrHCYRYxZRbye5p7U/FIShiHILphut2PE96gcn8H+In6ksLSQEsCQdA24vYg21rzxXFDSIOqs5ALMbBAe5Pat7ypwlYIwxREdgFJjclXC7PY6Anep/BtM95y7lNtnh1vzZZ4jHwwZUZ1TwLgWGuv003pjjnF0w8PUYuFb050XNkzA2cjwP6VF4lwx5JGaJ0tInTbN6rDUllubDcaDzeszz3ijCoRJMSjLGFNgTE+bcFmO/9hXrK64yaSMOU5LOTJcV4pNiJbZ1Z1UxtMgK9VCdMw+ntTUXDEG9yf0r1wuOyA9zrXoZ5HZUZUVBdnbYXNh2JJJNgALmtPjZGdKUpywhqXhi7qSpG3+960nKvO0kDdHFtmjFznNyy6aAW+Yad/O9UX2kcnSlIJIzKym4YHYg0xxZNAw3B3/371GUVNYkdhOdcsM7fLDHMgzAOpswvtpqp/nWZxHIGGYg67rfyQCxa5BGrXGvawo/w/wAczxkMMSxIzmSYekk2BCHx3qz5p4n0IiRJ03PyG18xGpW3jS1/esuUpUtpM00lNZaKfDcEwWDMbMcxLBM+mVXTNqxv6cwaxG2lQZucSOmFXQB0eNLBT2Qqd6h4Dh8mNkLOwhjkbNlvbOwFmyKT6j5Pa9e5uKw4eBvh0EOIimCsr2ZnUMb2JGxG9rWpSy+c92y6qiU9oo84XFY5ukUgdumjICVb1BvN/H8qXDy46HpH4dyIkZF9J2bubdxUfEc5f+4mkjVyksQjCk2yta1wNe5qHDzG8aYaBg6iCTM5DasL3At9D5pfxI5xkaWhnguuG82tFkWTOBHGwIOpke+hN9QK1nCuPJKACRnEYkcg+hb/AHSexrI/9SwTjEyYkK6ggQxEAP31BGuvfXSmuKcBaFQ8RurKHeAt6gBYm4HzqDpe2lWxm1w8oXspnXyi2wOLxJxK3aUsZCHQj7MRXfIQ+S51vY2F7WOljW1tXP4+ISY6PoiVlkd81kWyxRqLZWIsSDf9bVteHp0kjiZy7BAM5+9YbmnHZGcVJC8U1sTKKKKiTCvLDuK9UUAZvmHl7rqEi6cUbPnmYL6mtqLe++9cvxnDXReqqt0WcrGx0LW2032ruRXuP+agTcOjmeKSRCDCSUB217kd9qXtoUuBzT6t17Pg4rHi3XQMfoa9Pj5D9630rf4/laMwyEumd8QGMjjLYMw9A38/maJOW8NnxZvGIyojWwuY5AtyAD32Om9KfhXnhD/4yvGffYwOCwEs7MI1LMFLkd7Dci+/5Vq+HQx4SAYjMssE0dnikXXOtxbY2Ga4ufb61pOAxQSR4fEJmMiRmIMBa4GhJXuO4rPc04U9TBxTSGVDIoZiLaM59Oi+nx8/5aU9ptKlZiYhqtc5QxD375ImI49iSBeeLDIR6EYkNlylQcqA5AQQde4uKlJzDO46GIeyTfLNCc1xmJIUjvYhMptYXJNZXguGwzSyjGSPGFBy2uTmBtY6HbxTGBgBhna18hTIT+JpALW2JKg/pWzKmDXS19PPyMiNsk+pMvuP8v5DLJChSCLKuZ21kOnqTzuNqhQcYkT0yKT9dD/euhnFYb4bDpjCPVYqGB3U6XAVbW2tlFU0uHgxkuNEfrmKjIZFAVAhCnKdbG430rzeo+HxtysZx9Der1kXFKxc8fT2zP8A/r0f4W/b+tRp+NO/pjSxP5n8hWqXlTDieMEoYhCQ/rOslvm/ifGlSsHy3Hh4sNJK6xyxSklkF+oCxsptqdLa9taQh8Lpi8+XqW/iKVuvfJScjcEZ5FxMmRo7shVhmJJ01Fjl83NaPm3GGMpEnpVVuQNLeB+Vq0fD8HFGGaFQBIc5tsSRv7Vk+ccQxdoSBlNmBtrtbfxT2piq6MZ58hGy122ZK88SUODh2ewAvmPfv+Wg/SmucJjiIwVfEszLfpRreMZTqzH+uvfSvapNhpg7hc+UWG4sb+++p+lW6YVHgGHllkjLnMVj0LDUZCToMx0tptXNBcqtQ99vXbBRbFyh6nPuGSXQDuNK9IzxO7IqyI4syN379iCCDqCDpScU4bLhpAwjMfUzMsJOZlRe7W/W/sa8R8TQ73Fes53RiyjKEsocXPJIJHAXKoVEXZQNgKZ4s/pC9yaWXiaj5bk/pUrgfBpJ5C7RdXIwEkObK+VhowvbQXvXG1FZZ2MZTllmu5Tvh4m1mjmChRHiXtGx3PT/ACH5XrQcQRcTFC7tGsb2z5hqb29KMdFudL1m+ZssEPw6SpKq+nLL6pUJ1uD4AsKv8DKmH4fGcQcoyb5S2XNcjQA9jvWJbZ1zl5GrXHiJjua+LMAMPLCqTQuDHJE1gFOosN9rVncSjGQvn6p0Zn9z5ryqh7gZmkLaHyo+vtWhwCx5MibbMCNfe4rz+s1bhvh/+ef+j0CSqikkRDwcsS7v6jr6BYU1FwnqKsnUOYgH1C9SVxqwgxyHVfl73U7fmNqawnEl6Soh+0sFAI7nvf2rPU9TjMfTDxtj/HHBzMytxULGQlyAC1i4HpBq34Fx1oppDl+IxElo43ZtBrbv5071KaNI48rkZdjfv/U1nJolTNcOCdYydNL7mndHq3J7LjZevr74O7WLDRrOYuG9BhKpWzWE8cbWCsdSumoVrHethy7xASxgHpobXSNXuVQWtmrI8pFJoWw8eFcmQETTkiwYXKnXex7V65MxnSkKM0MYDWYsPW99MqnwCP3rbhLdPszFur8OeDoym4paRRvS00VBRRRQAVHxuKWJS7sEUDdthrYX/OpFQuLA9N8r5CFvmKZrAHX099K4+DsVlo5dxzjck8kgLqiWCyFCSkhRiQy327VCw+MkRw8cjMyt1bSa3a1s1jubHemypRipBzCQOodcucX0uva41tT+KxBJV2Vgq3+dgWObsPYf1rIlN5bb3N9RSWEtje8vcW6uFzsshEY+dyLu33gAuoAOmorzx3hhxidJlCSKuaM3vodhexy2sLnc203qn5FSKKF55hEIzdTJnOZbsBkZbWA73+le+N8zLhTLHEBHKkiMpHqE0ZsxF7WXQ29hsa0dPXqJ2QnB7e/Tft329TF1fhQlKLM1xjhk1/tsMTICM0iHLnUAk5lNxmyLe49r3NW/B+XJZioeIQYeNi2TclgSpZyQeo3ptbQWbSqriPOcknWVc2WSRZFu2sYW11FuxtUlefpbzsLq0pTJrmWILo1gdyR7Vtyja44SM1OGTZYrBQ4hoerCMgOWMhjf030Itcg2G+1N8VXNK6QRgKtml6YALa+e5/oKXg3GsM7STBQkaOsaSkn1uw1su4uWH1/KrfBYUrNOSCcwBHvvpc9687Ki9LosfL3x+X5efbtwaPiRljHYo55MH0z04XJ2VrEersC16kYOBkdcNiLOrDMuux2Iv+3/ADVwmBOQQ5E6WTUEm+b+G+t6axGEd3w7FbMl81jcAaaX77VX4Ek+rG+3Cwud/wAw6i1jQKAALACwHiq7i2Fge/UHqCl7D5iFte3nx+fvVbzBx7pBswZcOyWXERMCVc3FgPy3871E4lHJisCssAmjmjF4zJbO62sSbfjXX62rV8BSSUuGUdeOCJDjsIhwsgBaOe4zuQMmUAWYfUEb9zUbGc5R5DJliM0eIyKNTeMH5xr471z+PAyN2t9aeHCm/EP3pyGgogsJCktW/M3vFOYsPK2OP2YywBI5VPrkzD1KCdxc20FQZOAwyyLGqqHkwQMSfgYC+eRh3Pn61jn4W/Yg15jkmgJKlkupUkd1O4vV6pwv6WRVylydI4XyXA4zBo2ifDiNimtpFIzSKfqKveFtGjJZLnKIRMct3yX0JGp2/j4rnfLnNhjaBJCY4YFb0xj/ADWINs36/St/wDGRSCKWRVimmBZI89yRqc1vJXf+1Zusr1OV0vbv+X8fbcbplXjgy/Oc3UmCdSF/WR6Fsy62s571qebsYIIBaZoTsCsecGyn0nQgA+ag4zhRxGMXM8TJGxZlRbFRuoc9ydP3o/xAxExwzhEZVDDM11s6EdvVfcjS1JvKUmM6eObEmYPhc0QlLfIMv3j3O9TsfiISpYOM4HpKnX6e9Q+DyR9UhAQCv3vI3qwxrqwaNRmYi1l7e5PavK3/APetn279vX77mzL5imwkQPrkN73JJBNrd7DuT500pzF4UEEqpFr2NragXKkfTvXnC4gxEo4ta41GhB3B727gikmxfpyLqdQLA/e331JtpTbVniZjx9MFm+SbwvERlQ8jjONPUdvp4pOMzxNkOYNZtQp1sae4daJQki5STe52N+1+x9jXjjroOmrDS9zbew/5pSOHqdk++N+3p/JWvnHOVcUgdw2MfCx5gwUff17nYaAfrVmZOlj5srxIMxIaVbgXsdPfWonJmHlzPJDhUmjLBT1CLp30v7H9qlrPm4hKwkiT1FR1RdTqFsPfSvR1fIjO1+Ovb7fz/k6SjXAN73G4716pFGlLT4kFFFFABTJlGfL3t4p6q3G8TVZMkcbSygXISwyA7ZmYhVv2F7nxQBS8x8rQSHqu+QF80kjMb2IyqqnZRmIrPYXliFQjzzXVs0TEMTklzenLYWIABvfSrfm+eSZFjMLxuLtkZjaUC10XJdXPexsRa9qjcN4e8MWIaXDyBGJQRxFi8eo1T7tu+Ya6Us61K3p6f1Ho2yjR1dRU82cwFCUiLozKYpopYlAbTSX6nt+VQcBwSKCMS4wZ3Oqw3PbKcrkahypuF2803wNRPjWkkdnSEF7ztYkIQEVzrl9RFS4s2JmaUhnN9NmIVdzcABrefFqd12p/DQUK+WKaPTq+Tss4RJXjko0iijjXYCyrcCTMDYDQ5fSdafw0jYvMs2ESW2pZbArmkve6gPZV0Ci97a01JiRd4cPE0oJDXyXdQPNtga0nL0ayyCVoZIJF9WgKqw2tY/wrJpuuc0+r3+Zo2wrUPkQzh4MPw2GTEAyGCTKUgddQ/b5tQdBvtap3AuPpjgUCyD03Z1BVVJt9mGvcmx/nVDLxU4rES4eZvsZRlQMwUJrYG2W7vmAIFx3rO8mYkxzGN/iXyNmEUOxYGxLi+2grYpcNTVKXLMq6EqJpdmdBj4PmOUYiXL4uddr/AL3qi4zzKuGCthJ1bpuY5YJL5mN9GF9QBY6jz3q/5jxUcKBDifh3cHpuVuFIsTfSwvXI+KY6TFTZnKlzZbqtg1tM3865otHBPqwV33NLGTonCOJ4biqokyZZIiX6QNkkNt/fzY/vT3DFOEkzS9KNpWLNmkJKRr8qKuwtsAKxWABhylDZlNwffzW/xSfFQLNFBG0si5XZz8lhra/v/KmrIKLx/a/oKwt6+OV9SFzHy91R8ThgSHGZksQTf7wB1/KscRWm4TzA8chSRgWaQB5GN1VFFrADTzqPNXU0GDxgRmXI8mbIRozBDqxtpb611TlXtLdFcq427w2fkc/pCK1snJJOsWIRlOouP5gkGm15Hm7yRgedT/IVZ49fmVfh7PIw2M4cDqmh8ef6VZ8jLiTM3w8YZ8uTqyA2h11Pi9vu/wB62cPKuHhBfETZ8tiwGgFzYXAJNq9cc5iXCIVgRR0nXNHb/MRl1KkbHXc32qMrutdMVkYrg4bzeP3LHifElw8bR51eZUDNnXL1hqDYiwLG2wvbxWZxD4bEYYTS9b7L7JYUYnU3KHbxpc+Kp+CcwyMTG2LGGhjzMpZc72J0jDHU2vU7AYs4OZZo1kOHk0BcWLjQlgPY6iszVVOuW/A/Rdh9SMxLGYrq8bpKCDrcWBG1t9RV9gMVGY7rZQouw8f1+tSOYeDh1SUSvicRiH9BUWUKOxGtrCw9qzeP6iylHAR1IQgbCx720Nef1mj69v15+nvg34yjbFYfv/RdxYQOC8igltbH7o+6KawmBUwqVAD2BDd71GPGHVshCydsym168/8AqjxARZACthcm/wCelZ3g6jGF6Nb7Y/Ly47B0zLT4tDHmewGzA+e4t3rPB1csAjFmIEYBJtrtbv8ASjESsJb5lcg3uNibeK0PB+Xs0ssc5eCcKJY3HygDUnTTS47+ae0ej6d1335+n8/kdfTWssl8vwwwRNP9vFPALOjXAdmuFFiNRft7VJ5FhLOT1EuTmeN0uSo2ZWPue1ReL8QkxjrEmaVIgC7ILGS1gzhf4CtvwLBmKIDOXB+TOtmVSBZT9K2q477cIxLrHZPJZqb3+teqRRalporCkpaSgArlXNkGMZ/sjeJcUTMqhicxcGJpApzNHky2ttY3rqtQMdwpJGDgvHIBbPG1iR4PZh7EG2tAGV4jDxMNAJ5sKwM8dhGjBzZgWyknSyBr+160HNBHQJMk6WYa4fVzuANBtr/CpWC4Skb9Qs8klrB5GuQDuF0AUH2AvT+LhLq6K5jLDR1tdfcXrsXhpnHujk3JTlZsSt2VjE1iWCN6XUm5YEDTU3HmpHL0ii95GSwZbpqSb6DTsar8dnwmKGJjWZow9s8wsZT98fQ671a4+D/+vDkyRP6yb3ZbWuzHQK2Y5Qg8VD4tTKXTbEZ+G2RxKp8jCMEEkUpkjzOrhlUnUKRlZRY6XuPet1gMWhhlcYp3QIo+Uho7IATqLkk6/WsUeLo4fqANIzA52NmFt1t+1bTBM0+HkW0Sh47xohF9t2t72rO082/6V5evqOalbJv3wY3gpJxsYViDY65wpILD8QN9Be29VPBpQ2LlcPiEUlvVhgSwzPpe33f7VZ4nEfA4drsfiZ1+XUZAdCWUj0ldQpB1vepP+HXCWWQEtPDJYPbL9nLHpYE23ua1/h9Tp07lLuZ2vsVlyjHsSP8AELicgRkWaCWJrJkIBkjYDVt99Dr2vWL4PDu35D+dWvPiuJVMmETDsxY5kYHqajU2/wB61E4cto1/X960ql01rBlamRJrX8rqHwc6OjSKHvlQ2J0BsPzFZCtbw10w/D2eWZ8OJn9MiAkrtY7HfKf1qF3y/qVaZZn+jMLx/GWldI43hUH5XvmGnvqPNLwnhWOb7SCOXVSufa4I1ALHv7VOwCIZJ8XNIcQkRyoz/wDysR6SQdbAC9rHtpamsHxZ8VK3xDzsMjFVhFzmANtPw2Lfr4q3LxhdhiMEiRgcTjo5ooCnTcxNh4w4KgBtcwOxbTetbweOeaNOoCDrhZk19IU/5gN9z59xT/DEiWFWmn60DOph6q2kVwdRfS1iL9u9Y/mbmzGfEPGX6So5XLHpcA7k7m41pfex4ikWNKKyzXY3gc7K2rZmcQ6WsYV2ZvJ73rN8T4O0fVfeNJOnmbQsfYd6Yh4vOpus0n+on9jWo4JzCuIZI8SqlwbxtbQtawuPNGJ178oWzXY8cM5jFIYJgwVSUa4Di4P1Heuk4hElgaTEYjDSTgZAQ1kjDeBf5gLm/t7VlueuE9OTMC8kli0zBLIlzpY9t/4VbcL4eJMIpkwKxxgKyyI4vIbZSW0JylSd65qnXKrrlwM09SfT3POFxM+BdmiPUgD5CSLKzW1y9wd9RThTCz4cxQuI5ZJQ8jTkXtmJOVrWNvGnetPJi8NaAy5VCAFFNyUPpAuPYMp17G9UacvQTmMRyBvnaRhozki6AKdP7VjOPlujQg7K/wCpEefkpXnmEassKxAoQb53tsDr37VDw/KDGPDSskhLyWmU6ZVvvrqNBUjD8szgxqrsjMjM4H/x2+VTY7mjDcuYiXpZ5JLSIza39JGym576VDw1n5S5a2zGB98BhMN8VFK6NFIQYwnqdbX0v2sfJqHjeKzYlMiBlgiChju2XbM/dvNhpVrwrky4QyLYNEwcMdUe+hW1anh/DEiyn5pBGIywFswHkbdqsVbfoheds5/Myr5e5dWGzOFJRiY5FJBdWGzj89q0ijuf+KAvc/8AFeqvjFJYRAKKKKkAUlLSUAFFFFAC15YfrXqigDM828BGIVpAjSyhMiRl7KpJ1ftqL+e1c66WJwEsvRcOkRQSm10zEAhSDuQe41+ldpZf1qFj+GxzKFlS4zq+ml2U6Xtv+dMVX9K6ZboqnXl5XJyr/qiFv87BjN/2vbXqZybMCbk767aVc8s8y55RHhMEoYsbsz6KhfO1yF7XNh9K0mO5XhlMwLnPPIslyBpkI9I9t/1qQnL2HY4ncrMVzKPTlKDdSNRehvT8qO5Lqvaw5bFFx/k3PiviYwJkZx1IWNvZiGv20Nv+K0nCMMMOghQsUDEDM12F9bDTYdqt1HivPSF72F6qnZKSSb4Oxgk8nEOa4olkHSTEKNbmfub/AHb62r1gD9mv0rbc2cn4nEtm+KD+s5UcZQgPYZQbnQVH4byhFAmbE4lSqtYiPYEnYncb+BWhG+HQt9xG6mUuCr4Dwd8TJlGiD528Dx9TV1zfxzpQ/wDtZYiifYvC63PcXAOptU3i3FEgWTDx3gKBXiZdQ/e357a1jOL4k4lmaQC7AA5Rbbv9ajFOyXU+CHVGldK57+/eSPwG8mDnhTV1dZgPxAAKdL62IGljvVxyNiXxWNmlJ6cpisCkYygXUE67HQW861joZZMPIGQ5WXY+RsfqCO1bjlfmnD3cufhnNr9MZhKdRouUkEXGnsBVl0Wk8LOS6uSeNyXzHipcRj48IoBSEo7PbXMVuSSCLCx202rC8y4oTYuZ01VnNvcDQH87Vq/8ROKPDK0cSCMTIGaTXM4ICldflHpFwN9Kx/DMKSQ5Gg296KI4ipehy6eMlso0FLRRVhnmv5hnWfBRPNPMistmSFM3UYfiNjYXHkCqflrFx4fDvKiYlZelYl79PUjVNCvbTMPzq6xeJ+GwcCHFHCuVLX6eYNfXKbg2Ov1qMvDzNgHyYv4pBbJdADHlU5l2Ldxpa/jes+1uNMse/p9za06UrI9Xpkxks7O/qQvIx2NyB3AUA+D32pcNi3je6KUkU6gXAIGpuCdNh9bUjFlfqKPUBZ1Pay5WBG9iKUZ2Yuwu7iyqBqbi2w2AFeZ6ljq/u+/v6bnptsHVuX/tYhOpOZx39yCTfKL3sPIGtqtllBOXOuYbgb/pesViMSMFhMNFIzosretolJbKEvYZRf1WAzWBAJ2NUvHebMBH0RDhgYs1pD0njkXTR43sPUPrc1txbaWTAmkpPp4Op5PJJpQLVV8t4xpIfUxYoxTMRYsB8rEWFiVIuPN6tKkQFooooAKKKKACkpaSgAooooAWiiigAooooAS1eJjlUkC/0pykoAgYviixhBlZpH+WNBdjbc9goHckga1WcJ5tSYZmhkiTqGLO2UqHU2sSpOXXQE6e9JxDGtBPiJBEZZBCjRoDYsis2cLfuCbke6+1ZDknjqyYbFxGFjDeaR5DsDIfREB95zft3tXANvzIZsqNHJFFGjZ5Wl7ZSCAPrb61yk8xSdTEaqI53zOALjQ6FSdRXYo8IHgSPEKHuihwwuCwA/nXM+eeCujdWRold2yRQRLqUXvp327d6e0so/Kxe+LwRGkLakk6bk307UlVPD8bl9Lbdj49qtQacawZcotM8yxBhZhejhkZw8olibKwuASAwF+9jXuijtg5GTjwbfEcPix8AQyGWSHUTuoAZm3XS2mwtbxWRx2AkhbLIhW36H6HY07w/iTRlA12jV8/TvYEjvWmwPNAdUWUqWeU5ww9Madh48fvS+J18boZcoW8vDMWNdq0vLvLbOwknUqg1CHRpCBe1j2qfPzRh4VMgSJSJ8llUXZPxi2tZbj3NjTGREJYJP1IZ1uDGuxuALkaka+a7myeyWCUKYJ5byX2J4y+JmyYbFohYX6GIiF0dCPQCRoTr52Nva+XDyLa6KHtc5LhSSB8thpYjc+fFROWeDMAWnMOITN1opgozlm1JP8AzWohDAeo3N6zdXXGxKCeMGhU2t2Z7iPJ2HmIJGVtL5dvu6DxoD/qJpzhPKOHgOYDMff/AH5APsRV2GbPa2lt6eqtVxznBf49mOnOxA4tgTIFZGCyxtmRiLi9iCrDurKSD9b9qpuI4KXEPE0mCXqRElGea8Ski2bKNXt2BUfUVp6KsKiLwzBdGMJmLG5ZmO7MxuzHxcnbtUqiigAooooAUUUUUAFJS0UAJRRRQAtFFFABRRRQAGkpaKAIfEOHxzABwbqbqykqyHyrDUaae9Q8Hy5DGwYl5LNnAcjKGJvnygBS3/cQTVvS0AJaoeNwgbUBRKFKxyMoJQsP18fWptBFCeAOR8e5OZZFjizO6xtLPK+iE3J0PY6H9qyuHxTx28HUA7H6V33GYVZEaNxmRgQRfse1UPEuVIpXVrBo4oTHHDawza2JP+9daeq1e2JC1lGeDl8XFFPzAj96fGNj/GKt35CkHwqHOJJc3WIsVjA1G3e2m+tU0/LbrE8ubRcR0ACDc62zfS9NKcHwxR6cVsfGPvX+l6izcU/CPzP9KtW5MlD4qMMWaBA62U/aZhewrQcJ5EXqRMyFopIDnzkZo5CBsNPOni1Rdtcd8ko6Yw/DuGzYqTImrlSwzG1wo2W+9dD5K5cCCOdSyKyFMRDKt8xBI08C/wC1X3CeARxJAHtLJh7hHtawN9N/B71dhfNKXaly2iN10qO7G8PCqqFVQqqLKoFgB207U9RRSheFFFFACUUtJQAUUUUAFFLSUALRRRQAUUUUAFFFFABRRRQAUUUUAFFFFABRRRQAUUUUAFIyg0tFACAUEUtFABXllB3r1RQ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355725"/>
            <a:ext cx="4152900" cy="283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043890" cy="5955694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latin typeface="Corbel" pitchFamily="34" charset="0"/>
              </a:rPr>
              <a:t>El área administrativa en un plazo no mayor de </a:t>
            </a:r>
            <a:r>
              <a:rPr lang="es-MX" sz="2800" b="1" i="1" u="sng" dirty="0" smtClean="0">
                <a:latin typeface="Corbel" pitchFamily="34" charset="0"/>
              </a:rPr>
              <a:t>cinco días hábiles </a:t>
            </a:r>
            <a:r>
              <a:rPr lang="es-MX" dirty="0" smtClean="0">
                <a:latin typeface="Corbel" pitchFamily="34" charset="0"/>
              </a:rPr>
              <a:t>contados a partir de la recepción de la solicitud, remitirá a la UT </a:t>
            </a:r>
            <a:r>
              <a:rPr lang="es-MX" b="1" i="1" u="sng" dirty="0" smtClean="0">
                <a:latin typeface="Corbel" pitchFamily="34" charset="0"/>
              </a:rPr>
              <a:t>vía electrónica </a:t>
            </a:r>
            <a:r>
              <a:rPr lang="es-MX" dirty="0" smtClean="0">
                <a:latin typeface="Corbel" pitchFamily="34" charset="0"/>
              </a:rPr>
              <a:t>la información.</a:t>
            </a:r>
          </a:p>
          <a:p>
            <a:pPr algn="just">
              <a:buNone/>
            </a:pPr>
            <a:endParaRPr lang="es-MX" dirty="0" smtClean="0"/>
          </a:p>
          <a:p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1266" name="Picture 2" descr="http://www.5dias.com.py/img/logo.png"/>
          <p:cNvPicPr>
            <a:picLocks noChangeAspect="1" noChangeArrowheads="1"/>
          </p:cNvPicPr>
          <p:nvPr/>
        </p:nvPicPr>
        <p:blipFill>
          <a:blip r:embed="rId3"/>
          <a:srcRect b="22619"/>
          <a:stretch>
            <a:fillRect/>
          </a:stretch>
        </p:blipFill>
        <p:spPr bwMode="auto">
          <a:xfrm>
            <a:off x="2714612" y="3143248"/>
            <a:ext cx="3833810" cy="127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14348" y="571480"/>
            <a:ext cx="7739066" cy="5955694"/>
          </a:xfrm>
        </p:spPr>
        <p:txBody>
          <a:bodyPr anchor="t"/>
          <a:lstStyle/>
          <a:p>
            <a:pPr algn="just"/>
            <a:r>
              <a:rPr lang="es-MX" dirty="0" smtClean="0">
                <a:latin typeface="Corbel" pitchFamily="34" charset="0"/>
              </a:rPr>
              <a:t>La Ley de Transparencia y Acceso a la Información Pública para el Estado de Baja California fue publicada el 29 de abril y entrará en vigor a partir del 27 de agosto de 2016.</a:t>
            </a:r>
          </a:p>
          <a:p>
            <a:pPr algn="just"/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El Instituto Estatal Electoral de Baja California aprobó su Reglamento de Transparencia homologado el día 27 de julio del año 2016.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41989" name="Picture 5" descr="C:\Documents and Settings\vostro\Local Settings\Temporary Internet Files\Content.IE5\2QVV0O7W\thumbs-up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86190"/>
            <a:ext cx="2500330" cy="2825652"/>
          </a:xfrm>
          <a:prstGeom prst="rect">
            <a:avLst/>
          </a:prstGeom>
          <a:noFill/>
        </p:spPr>
      </p:pic>
      <p:pic>
        <p:nvPicPr>
          <p:cNvPr id="6146" name="Picture 2" descr="C:\Documents and Settings\Usuario\Local Settings\Temporary Internet Files\Content.IE5\J5XT3WX5\libro_abierto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214818"/>
            <a:ext cx="3297805" cy="16447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5955694"/>
          </a:xfrm>
        </p:spPr>
        <p:txBody>
          <a:bodyPr anchor="t">
            <a:normAutofit/>
          </a:bodyPr>
          <a:lstStyle/>
          <a:p>
            <a:endParaRPr lang="es-MX" dirty="0" smtClean="0"/>
          </a:p>
          <a:p>
            <a:pPr algn="just"/>
            <a:r>
              <a:rPr lang="es-MX" dirty="0" smtClean="0">
                <a:latin typeface="Corbel" pitchFamily="34" charset="0"/>
              </a:rPr>
              <a:t>En la entrega de la información en una modalidad distinta a la electrónica, la UT notifica al solicitante.</a:t>
            </a:r>
          </a:p>
          <a:p>
            <a:pPr algn="just">
              <a:buNone/>
            </a:pPr>
            <a:endParaRPr lang="es-MX" dirty="0" smtClean="0"/>
          </a:p>
          <a:p>
            <a:pPr algn="just"/>
            <a:r>
              <a:rPr lang="es-MX" dirty="0" smtClean="0">
                <a:latin typeface="Corbel" pitchFamily="34" charset="0"/>
              </a:rPr>
              <a:t>El solicitante comprobara a la UT, que realizó el pago. La UT recabará la información solicitada para su posterior entrega dentro de los </a:t>
            </a:r>
            <a:r>
              <a:rPr lang="es-MX" b="1" i="1" u="sng" dirty="0" smtClean="0">
                <a:latin typeface="Corbel" pitchFamily="34" charset="0"/>
              </a:rPr>
              <a:t>dos días hábiles siguientes.</a:t>
            </a:r>
            <a:endParaRPr lang="es-MX" dirty="0" smtClean="0">
              <a:latin typeface="Corbel" pitchFamily="34" charset="0"/>
            </a:endParaRPr>
          </a:p>
          <a:p>
            <a:endParaRPr lang="es-MX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572140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10242" name="AutoShape 2" descr="data:image/png;base64,iVBORw0KGgoAAAANSUhEUgAAAScAAACrCAMAAAATgapkAAAAjVBMVEX///8AAAD7+/vz8/P39/fu7u7k5OT4+Pjr6+vw8PD8/Pzf39/j4+Pa2trn5+fJyckqKiqvr6/V1dWUlJRwcHC/v79lZWWHh4fPz8+ioqKrq6uBgYG0tLRYWFgvLy+8vLw5OTlFRUUdHR2Pj492dnYgICBUVFQ8PDxhYWEVFRWjo6NMTEwODg5CQkKamprzEjvpAAAUoElEQVR4nO1d56KyOBAVwYoUERRREBQLtvd/vCU0MyFgAnrV3T2/dr+LlGHKmZLQ6fyPz6ErjXojqfvp2/haDA3rbl58fb+Nomi71/1DeNcM6dO39U0Yy5YZ7IUUke75vqdf0//z3Lvyv6wQRGNxQRK53k4rx5Yn6nAkiqOhOlE2i5OP/nJbKJ++yU+jqyyQKLaXmT2huSRRWSZCdK3xn9/b96DrICHsQ21Yd5R8RyYZWH91V9+G0Q5pSqg9P3I8RUee+u+/p++Duoof3V+zHj5Dklq+84a+Ej0kpbnN8QsVmaj736JVXaQdpsz5K2Smeu8tN/SdsLxYlxqEeuSltpPX3893om8KwpHBeVOwQdHxPyKo6VYQ7k3dDBKUXyYR4zglHKoxM7U1zbIszTaUmK7GfPVnSddwLggHXseE4Yz4QSHlriQa09kqdG95mgOw991wcd+o70mqx92BJD4gSd3XvRUtfpxzqzOE8fPv0H+I1j0MKMKh4WjONuJLHiDBUHPuu9A97sFFIv9g7u7rFkpQYBFbTdvzHONbOjtzRgnhz2EutbZvPNbek/7sQt7KaeVDe/HrX7W80f4m5JcQhm24bphT21Nzi8nCDWdLZ72JXaEsT/qyYmgbZ7l4CHHVLFLF0CJBaJWjTTYhzQvx47CsTyhJDLXZMZfPfHe2arVFdpLMPsZObfKUTnyRFuUR437EhbT1jpeDe3Ldy82LGogq8leWwmKFoj27pRc4rM4GW0QYjzK/sOJnxbFrcpty6bGSv6IYuosSmN1AGnTHMeKYE3MCWTsvwtORU2L+3FFq76m/nnvJNeczY8QXNIfnIP7hntOAxrF8w4bRWb1fiufaaZNeR0b/TTtSVGVtZh48Hll5p50xpCpWf+kiDY4Os3phVqG7QTfCFd0H8ZMumlyr09XM7HnmayUP7Uipp9W/GSrazPU5dOvqLqzeAJxDvbupIlktijkSSvY5NGoUW829yYUGzi0V0s7GH0OL/+n47LeytnSfhnAMt5WT69XISYQUmVpb0hXn+zqzGanx7ToNLiIlNSchmhnkH1D0If+RCtma+XXCIbA1z0pnk2rwZTN4fv6niA2JlSDIsQUwl+MeSKudgkm7DPoTOxOznROHrBJ45xH/HdMwZVYR49pETNIieb93+jtFnnzL9br7TsjjsMINk7o+h8UqJyNqYHTdJbrbYFP5d5RZ8RRDE6hOyOGwrsFda1+QNxntztg2qGonAfVQ14lCgaRJAJX6S5NDVtHRXBttLDBWJ4+FzcrbLLvngIK8ya2+X+cgQTbkYyPlPuehWJ67s/vNrrUW2HhBb8ud+Q5QkNOnT+5LQQ/AlaMRN6YsXR5ZXS+hM+lxVhtUFDhZ+FA3jslzvnPbKOQvntMWdPPcDgpCNKZceiVs3ZUjS4zhY6wkhQ0m1xzL88Y3Q4ECvstSoYoYX9UzyNqCR1QxfHM2fTpFM0lzLZ8paiLr5LINBb1eNg4RxEeaPOeuwgadaX6pFEsVjuZsubYnZe0StXNOQdjivORziumO7phR/1CK5/KcnI4pynRDdJf99ezALawEkRe4ZhiuFqvwFDxI2p6ZDS3nPGLqodusZEwkkPH7bTnzFNGwOVZN61n3kCfPqQbL1EQjaPE9u+xyRQTq2o4GWkgiQSkYdAeKszPbSGsbWm+bbEMEnMcvIzkJbVoSMioJROeqUC/1+utd6HKLS5/PlBd2dgh0YzPSuTQ1CbrNy8hikmTPn7ZFRqqsLVfzA9GCoiE6nlZr+a3jD70Ll80hJLWPxrkqGnAQrjWlPhKSKhv2+r4wT4fg5nu6vt9vt/u9rnvH4OKGO8dWJm+fIlXijGvFyXWTQlpDX9lLhBw06oYkkETUpVfVYW/0ihoVI1B1kjtVTvpEzbpcm8RMmpWhP4hpI8VIWo7MLAJDN+0Y/dyw567ZpI7Q0O7s5IeUkZcvR5xd3RrECCl5XP5EOKsl/9zgfkyD3Cas2hCaxDs1zUx4C2Kfx6rpu10LDfiTllYyf29oGImp2aRN2rHi4+PLlA9ysKYvwaJ5aSRhQHz5XdZXbtAh+zBaiKmb1CE9jgAgBqmYmlCJz2LHXRN+QEye+cBus/L2V8V0byGmjFKz/14TflVMjiCcmg9LLvhSD0f4Vd8U0+KgeZmme+B67FkmpiazIJ9FP3bCLVKHYfrcjOlO3lCZNb/ghyB6zA9JRcoyI7Zwl88Hhy0u+CHMG5eOUqRU6MRxbGzmbS74Gdxb5g7DPbMbH+di2r6vaP0uWG07lFmUZyghjYtlC7+3YL0XCXq75RPZwzMk0IWYfo8RoInFdn23fsTKMotxw9+rpCDn1DJjz1jjcxdXaJP7e8vwlPbjE+mo9PPRhWLB0P7nqrzoIfWWd5158cuz41a5mNpxkM/g3D4Xzazp2XqIeyGm3+PhqB7SvEiQoi8wRbtpIaaniveFiFlf8y5sisycnpBxqxBTmynOT0FpbwQSk8+xH2L6vXJ4p3OgLwfjwS4LYbUHTR4rGtua+SdgtefFIxYtGT0m6X8wreuMD0LU9hyZd9rXefExNpT6c2MEnYT4tFWnPNjVTt6ZDzH9YM0JZVv1XoUBmQj0ulb7gzgJ3osWh/0plPYda41BnTBG8JNWF7uWqCWVGQTp4/s1znmCieknrS4OQm0T4GxAoM7LDbAFK9EvWh2yh5brdtTs+S81VRJ8gevvNTURXOHYcnchN3v+mhLuDBPTC1Z1fADDqO0WNHlTt6Z9gPvwX8zrOi8wu9zqomqKOcH203nJorMPIOSawqEgX8xUHeu7+OIwr9XFPod9y4w0j3U1MXOFiekXa5gIw5YVFeW51W1wMb1kCeMHYLVYjNLBaFG1mgxxMUWUauC4K/bl/pfvk39uF3/y1LamD3fD5VROkKxiB6nTN1fuzNpk4xnO2SMeqg/Z4WK6EUozSHNjb5EGA/0VWxK+BzrjdAkVefpbUyawcTGR1pmOAZl9LVeptonm+9AmKZ3kawSrPZwI9gKBTrybzlBreDxsu+vi29BiHZeUe54avwL3igTjC+nPj/0OvuNmGyfwTkgtaEGe2tacYA3EBJy9mNiar0JRXr/UQw2b5xG5tdQwoj6erwhbnGINkuT5amB9zwRfOg41abyrb87DWYsphHmmM6zrjgg3KI2+dG9uuamccpKt16zDPQMRgMRuk6siPEYIvnTQp6nd5YzgWlOaVKEIcE7QSw1y2OkQ2yZ/6+Jgqdmt5WKq5TsBkACgoimNX2YbJGL4d/GnXEx7ypzixHJW7iUIAmLHCtxBp+QT9VYJOX3vwoRICLjXbRa+qeR07V3Vfh6AQB4eQgGu/ounNef8up6TIo/QJnGaWJrnmuFqsSM22j7sNEXNfH6mjsl/O9gx37zu1eHumedPdoPyHTuxKkXz6SStjmpCGdtgvnKMvpT2HTJ6WtDMY8uuz3th8E7Y5J0TF2YYxiW2w2VRXRoBhinoc//xD1nJShn1ekPFuqfD1L7z3fWnzp5r5U+x3IJg4ag+ssMkR3wDIKaYqm3NTj4UX47IbP19hLfjzsMMhnl4gjmdhLwxXjSwoByCh670bWJ7Pt+c2l8vpBjDK/syhOLxYR0J7Xen42YoEjurgsNT7xTZhqG8d1OmF2PB2qEd55nvAT4eGv/ygLcyoZiAA8waD7/XxUPDgCw5np1TIzJ87+L0Bbi4DRQT3PUhleH+lzQpg1UyJArEXJluZPESpXGAWoyIrdAAxcwG776YUVYDedb6us94mnuce8nnLsmZcfKLQCBVTsV9/dLyST1QsL/WdPG6Vt74nlPKjQeiPk5aHQiN2bTYTw6KdTqDOWk7+B/XuZQuVOv0IZcaEGISgAJmvIqvajkY9cQaFiqJvZ74R9vRofuf01ZuyLt8w9egwocZU+CTiVgHSwBZsJujbY6LJx/LVu1TnhE5DSpKCeONmdygt/qbynpSpl4R71mbFdOCJmN3nczr4HhKVh0wko299264MpMNQ+syJ0UXVlNEb6nbT5xj9hfc18sbGS/ehlGiCNFibfd7w4m9ma4eE5WBw1p7GRFigoHUKtTpDg6qaUZNBRMpG5LDtaR1diTss7wQFTH8vzG+yYp8yFSTHI7CC2l1QFO6meTVTh9UXWr6f7vMbSbZN0mHFzjxQzf/V1shSNYKH+nST6ulzPWOYL+OjP/ZqMGSEGfN04X5rF9azAEDsKILtopNDP7v2snd0dDQNhtLU4Y97o+N9slyAKCTmRO/kU6sOviFxd9SER+xG1JvMPdJuxYv+rjLm0F+3Qcuz/Bzq4OjPtU6sHqIsAgAOWSdGK/Wynb+rVgKBAAly+opFtGzqx7Emz3EMtQJ/Zzst0T5M3OuP0D0FYEA8LsZTT+TMbHSiTtYrMw5fs5oVZ0clRIzbf3mGnuGUqsFdzzG4zFArbNyMbWFP3I+U3xJo4rk7UlOnEeQ7ze80ude8TJppmtOh1S7Kidu4Dlg8ZNs7Od2JalKNy+0Xv5wP+1GKDdYxqU/JiPmoLNZVV9RgdEWryD96IxbXhtfTL20HIZ/O0pEHJ+7Tx33MfGxgGJVjYVJR7yO/JgYTgo4i7ISSkWhuWSQXwZXIPDQByP92y7RLxF87K5qDcMciOLReUAcYkopKj6GZdtufvJm4OuhUuTvNavKzLMHB+O/VU53BhiF+PjBFM0mlCsH/ccR/FMAf4myc8q5sog+y3OY5VEcOvGKPo8FuSfWyOrFmSGli4Yp81fHu2Hp4yCPnG0kTzBWDhh7Rc9FFQI8aGHrGQ6dQUAZVbeen/MrMC45p6o8C9SE9YrT+ZBUY3zD6YT7sufv4sWHL52DTVD+AFvFCLAEvmpXMXcRwsRNxn4RB07KC8DLQa3ck2jY9hvzHrKYUj3byuLE18ToAqarO4VWxAe+sfnar9Ey4xbzN9Uc8Bder/wTcBB9slMh9pzAfc+EVluQQI++MStwML7ylv27BuURlKrpQeDE6S1o8Qgta4Cx99XJp3RdQBG2cb8LlnLfMf5Y9uFVg/dgiKWiiGkSAQsr1UQmrWgCJ2No2SKLxyIq3tHrV4/sBBKUiJQCGAjdiS+J+oGKKatPc049EBloS780/fmyPmKI/Q07LEzJK1SXXkEVj17EHF6JX4MaBM3xwyIFRZ1G3vPZiVLh7OV1drt0hcrRF5Ao6/Ss3iQ8Azj9lmJAsEdPU6eQYWip7DpevMVgv/wF98o3Ad483RRISgArfxS1gEk1LQ1aMzBPysv2n/2GC+TYnFCTXhn4UfRlskNBhyrz1FLhZAzliCHLaBdqkhFu9vb0RxwYByUxVes4OJb+in3COQFLpVECGOtoDYkLQ16MehSbDnyOl+4eQM45xXpSGYOBv6cXMRdkDwDQLUp0ICZjKNFwJuyfb6EUa/p1TMjplSvfS/Vw4VBJO0a4he6pJWyNtEagLTSKDEkPRZUVpq1j4ld47BByemGxr0yc3Gp2Bsp41CKmeiWmMUA+QktvCfdbtuX4DCxdqkXiVcHAwwtXt5V6mnUf9sbpIt2HdV1SfOA90KwOrrSi1J1CtqJdmKQ7uBO5va4m6ggk6lwfKLxQi5g78h2C+EhzaHAy6FJ282thz7QUJEwiJaad3utaEWUaXqeqKk5zqE7cIhe8gq2QaM/bh5cvM3GZtYe+StPnwkBOr0vuymKqzbBxdaJ+qUItfTEPmDXNGcNBq7Kbj82ScR3YLCPyk/vB04PdC6tPJaOLak8u4ofSkq2xTzonUKmiWTR04n75gJC5irR5Nf3OAT1DjEM9ScF1g+rFzNIzgYyL5lVhSlaOdWd2qqgk/On1KBGC2ZOrYMGOtv1TLHfyQ3LArmnmAzP8sm+0OQrliI+/YYkkOcQZPStb4PVrGp/RStv9jHC/T6UR4F1tS+9JjKgvpALzNywjGZCDqu7TuQeMt98oTFwtBytwDepACygklHlrwKUgqA/CcTgLegcB4Mqw0Ao7nFYaKccl0EChvukJzp7LVacFX36G1ui+9vNNCqiyxuyOYf0FRhgpJjSel70LnrD4VDcDUr+SE58+TtkdsIxDxVa8ZTiMGeQKH6YeNVZ7prCHRTm3eJ4Lgo5hSeG04n0Yq2N0pS/KAUAFnBf2ooi274HNVT78PkWd7uWNZ0A7sCJBw5iJTrJnWfDSU6o5d3jeSkfx9VUhTyXGL1lbEg+PVr4Th1gvi4AnLFXflMHeGOmJettsa5yHzjF04w4vGzAjUpUF8xhk8dzlsYsN5eYA168y7IecyAgq+Zn6YOSWIeijXahuL5hYVOEEPW25YhUK5lwKjRpllzWw8KXyq4UPIRBxKk6fU63FO3Isi59RtLm0rc51HdDXYPCMGAr/RKqOTXPsgDpV7qxcBBSPCId5FQtQC6bbRb84ttv0zQYuw9/wJUP5uycjL1VMIKJWb15acA3CME+5fuH8RWfLYLRYF64tvm8xAa/Ym/LOZ+epGJGXajQxgTJ6XZzKj4OWUogJTBqxTtgl5LBpxXcI0jlv2iCxzp4JpnYbqhjAxep611l+5+P/NjgUMRg3AFquRIeEar9eE37QBzceNNPK7OWCAL6kzi+DWu+1rqyoXks62vMfjgg/D4/PSW6Vuky6DhoIcmFjJ5e+XSw6j03Bpb1lYHX1rCf1ehgN1XAFxU7Dpx5S4mRCjuFD+Y7HOP/cYtlILznTgz7ZEd1ngITlWec66Y88vh62A8XCglzUF1ppMBLlOLGFdMXBVxLqi5abpMrJ2HTmoIZhhQ+A20g+u1HpgCmd5kHJ5+zJbNISsJNX4O+M+jjZ1xa4kPyV3b6bldLU0JhM7DAOQHTdBOzjeedNSnznTukr60A4EG/yftvrwappS0BOt44/mlOZRj0lVVmHF6xKez0sjNc0acabPM3zFhWsVzZnU81QJoq2vi9MFsKvFavyrFIYloa9VhPSmpmms7ob7hxNVocIfcNyduH8hnukKAitl85Sy9ZssXBeJPf8nJvZYrd+z2i9ZJzd8twSjsg73bUfWGf7B1AsJwzKA836JTxb9nevzPoExL5iawi2bUx6v7Cb3ovxDxoMJwUlJoIXAAAAAElFTkSuQmCC"/>
          <p:cNvSpPr>
            <a:spLocks noChangeAspect="1" noChangeArrowheads="1"/>
          </p:cNvSpPr>
          <p:nvPr/>
        </p:nvSpPr>
        <p:spPr bwMode="auto">
          <a:xfrm>
            <a:off x="155575" y="-1470025"/>
            <a:ext cx="527685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0244" name="AutoShape 4" descr="data:image/png;base64,iVBORw0KGgoAAAANSUhEUgAAAScAAACrCAMAAAATgapkAAAAjVBMVEX///8AAAD7+/vz8/P39/fu7u7k5OT4+Pjr6+vw8PD8/Pzf39/j4+Pa2trn5+fJyckqKiqvr6/V1dWUlJRwcHC/v79lZWWHh4fPz8+ioqKrq6uBgYG0tLRYWFgvLy+8vLw5OTlFRUUdHR2Pj492dnYgICBUVFQ8PDxhYWEVFRWjo6NMTEwODg5CQkKamprzEjvpAAAUoElEQVR4nO1d56KyOBAVwYoUERRREBQLtvd/vCU0MyFgAnrV3T2/dr+LlGHKmZLQ6fyPz6ErjXojqfvp2/haDA3rbl58fb+Nomi71/1DeNcM6dO39U0Yy5YZ7IUUke75vqdf0//z3Lvyv6wQRGNxQRK53k4rx5Yn6nAkiqOhOlE2i5OP/nJbKJ++yU+jqyyQKLaXmT2huSRRWSZCdK3xn9/b96DrICHsQ21Yd5R8RyYZWH91V9+G0Q5pSqg9P3I8RUee+u+/p++Duoof3V+zHj5Dklq+84a+Ej0kpbnN8QsVmaj736JVXaQdpsz5K2Smeu8tN/SdsLxYlxqEeuSltpPX3893om8KwpHBeVOwQdHxPyKo6VYQ7k3dDBKUXyYR4zglHKoxM7U1zbIszTaUmK7GfPVnSddwLggHXseE4Yz4QSHlriQa09kqdG95mgOw991wcd+o70mqx92BJD4gSd3XvRUtfpxzqzOE8fPv0H+I1j0MKMKh4WjONuJLHiDBUHPuu9A97sFFIv9g7u7rFkpQYBFbTdvzHONbOjtzRgnhz2EutbZvPNbek/7sQt7KaeVDe/HrX7W80f4m5JcQhm24bphT21Nzi8nCDWdLZ72JXaEsT/qyYmgbZ7l4CHHVLFLF0CJBaJWjTTYhzQvx47CsTyhJDLXZMZfPfHe2arVFdpLMPsZObfKUTnyRFuUR437EhbT1jpeDe3Ldy82LGogq8leWwmKFoj27pRc4rM4GW0QYjzK/sOJnxbFrcpty6bGSv6IYuosSmN1AGnTHMeKYE3MCWTsvwtORU2L+3FFq76m/nnvJNeczY8QXNIfnIP7hntOAxrF8w4bRWb1fiufaaZNeR0b/TTtSVGVtZh48Hll5p50xpCpWf+kiDY4Os3phVqG7QTfCFd0H8ZMumlyr09XM7HnmayUP7Uipp9W/GSrazPU5dOvqLqzeAJxDvbupIlktijkSSvY5NGoUW829yYUGzi0V0s7GH0OL/+n47LeytnSfhnAMt5WT69XISYQUmVpb0hXn+zqzGanx7ToNLiIlNSchmhnkH1D0If+RCtma+XXCIbA1z0pnk2rwZTN4fv6niA2JlSDIsQUwl+MeSKudgkm7DPoTOxOznROHrBJ45xH/HdMwZVYR49pETNIieb93+jtFnnzL9br7TsjjsMINk7o+h8UqJyNqYHTdJbrbYFP5d5RZ8RRDE6hOyOGwrsFda1+QNxntztg2qGonAfVQ14lCgaRJAJX6S5NDVtHRXBttLDBWJ4+FzcrbLLvngIK8ya2+X+cgQTbkYyPlPuehWJ67s/vNrrUW2HhBb8ud+Q5QkNOnT+5LQQ/AlaMRN6YsXR5ZXS+hM+lxVhtUFDhZ+FA3jslzvnPbKOQvntMWdPPcDgpCNKZceiVs3ZUjS4zhY6wkhQ0m1xzL88Y3Q4ECvstSoYoYX9UzyNqCR1QxfHM2fTpFM0lzLZ8paiLr5LINBb1eNg4RxEeaPOeuwgadaX6pFEsVjuZsubYnZe0StXNOQdjivORziumO7phR/1CK5/KcnI4pynRDdJf99ezALawEkRe4ZhiuFqvwFDxI2p6ZDS3nPGLqodusZEwkkPH7bTnzFNGwOVZN61n3kCfPqQbL1EQjaPE9u+xyRQTq2o4GWkgiQSkYdAeKszPbSGsbWm+bbEMEnMcvIzkJbVoSMioJROeqUC/1+utd6HKLS5/PlBd2dgh0YzPSuTQ1CbrNy8hikmTPn7ZFRqqsLVfzA9GCoiE6nlZr+a3jD70Ll80hJLWPxrkqGnAQrjWlPhKSKhv2+r4wT4fg5nu6vt9vt/u9rnvH4OKGO8dWJm+fIlXijGvFyXWTQlpDX9lLhBw06oYkkETUpVfVYW/0ihoVI1B1kjtVTvpEzbpcm8RMmpWhP4hpI8VIWo7MLAJDN+0Y/dyw567ZpI7Q0O7s5IeUkZcvR5xd3RrECCl5XP5EOKsl/9zgfkyD3Cas2hCaxDs1zUx4C2Kfx6rpu10LDfiTllYyf29oGImp2aRN2rHi4+PLlA9ysKYvwaJ5aSRhQHz5XdZXbtAh+zBaiKmb1CE9jgAgBqmYmlCJz2LHXRN+QEye+cBus/L2V8V0byGmjFKz/14TflVMjiCcmg9LLvhSD0f4Vd8U0+KgeZmme+B67FkmpiazIJ9FP3bCLVKHYfrcjOlO3lCZNb/ghyB6zA9JRcoyI7Zwl88Hhy0u+CHMG5eOUqRU6MRxbGzmbS74Gdxb5g7DPbMbH+di2r6vaP0uWG07lFmUZyghjYtlC7+3YL0XCXq75RPZwzMk0IWYfo8RoInFdn23fsTKMotxw9+rpCDn1DJjz1jjcxdXaJP7e8vwlPbjE+mo9PPRhWLB0P7nqrzoIfWWd5158cuz41a5mNpxkM/g3D4Xzazp2XqIeyGm3+PhqB7SvEiQoi8wRbtpIaaniveFiFlf8y5sisycnpBxqxBTmynOT0FpbwQSk8+xH2L6vXJ4p3OgLwfjwS4LYbUHTR4rGtua+SdgtefFIxYtGT0m6X8wreuMD0LU9hyZd9rXefExNpT6c2MEnYT4tFWnPNjVTt6ZDzH9YM0JZVv1XoUBmQj0ulb7gzgJ3osWh/0plPYda41BnTBG8JNWF7uWqCWVGQTp4/s1znmCieknrS4OQm0T4GxAoM7LDbAFK9EvWh2yh5brdtTs+S81VRJ8gevvNTURXOHYcnchN3v+mhLuDBPTC1Z1fADDqO0WNHlTt6Z9gPvwX8zrOi8wu9zqomqKOcH203nJorMPIOSawqEgX8xUHeu7+OIwr9XFPod9y4w0j3U1MXOFiekXa5gIw5YVFeW51W1wMb1kCeMHYLVYjNLBaFG1mgxxMUWUauC4K/bl/pfvk39uF3/y1LamD3fD5VROkKxiB6nTN1fuzNpk4xnO2SMeqg/Z4WK6EUozSHNjb5EGA/0VWxK+BzrjdAkVefpbUyawcTGR1pmOAZl9LVeptonm+9AmKZ3kawSrPZwI9gKBTrybzlBreDxsu+vi29BiHZeUe54avwL3igTjC+nPj/0OvuNmGyfwTkgtaEGe2tacYA3EBJy9mNiar0JRXr/UQw2b5xG5tdQwoj6erwhbnGINkuT5amB9zwRfOg41abyrb87DWYsphHmmM6zrjgg3KI2+dG9uuamccpKt16zDPQMRgMRuk6siPEYIvnTQp6nd5YzgWlOaVKEIcE7QSw1y2OkQ2yZ/6+Jgqdmt5WKq5TsBkACgoimNX2YbJGL4d/GnXEx7ypzixHJW7iUIAmLHCtxBp+QT9VYJOX3vwoRICLjXbRa+qeR07V3Vfh6AQB4eQgGu/ounNef8up6TIo/QJnGaWJrnmuFqsSM22j7sNEXNfH6mjsl/O9gx37zu1eHumedPdoPyHTuxKkXz6SStjmpCGdtgvnKMvpT2HTJ6WtDMY8uuz3th8E7Y5J0TF2YYxiW2w2VRXRoBhinoc//xD1nJShn1ekPFuqfD1L7z3fWnzp5r5U+x3IJg4ag+ssMkR3wDIKaYqm3NTj4UX47IbP19hLfjzsMMhnl4gjmdhLwxXjSwoByCh670bWJ7Pt+c2l8vpBjDK/syhOLxYR0J7Xen42YoEjurgsNT7xTZhqG8d1OmF2PB2qEd55nvAT4eGv/ygLcyoZiAA8waD7/XxUPDgCw5np1TIzJ87+L0Bbi4DRQT3PUhleH+lzQpg1UyJArEXJluZPESpXGAWoyIrdAAxcwG776YUVYDedb6us94mnuce8nnLsmZcfKLQCBVTsV9/dLyST1QsL/WdPG6Vt74nlPKjQeiPk5aHQiN2bTYTw6KdTqDOWk7+B/XuZQuVOv0IZcaEGISgAJmvIqvajkY9cQaFiqJvZ74R9vRofuf01ZuyLt8w9egwocZU+CTiVgHSwBZsJujbY6LJx/LVu1TnhE5DSpKCeONmdygt/qbynpSpl4R71mbFdOCJmN3nczr4HhKVh0wko299264MpMNQ+syJ0UXVlNEb6nbT5xj9hfc18sbGS/ehlGiCNFibfd7w4m9ma4eE5WBw1p7GRFigoHUKtTpDg6qaUZNBRMpG5LDtaR1diTss7wQFTH8vzG+yYp8yFSTHI7CC2l1QFO6meTVTh9UXWr6f7vMbSbZN0mHFzjxQzf/V1shSNYKH+nST6ulzPWOYL+OjP/ZqMGSEGfN04X5rF9azAEDsKILtopNDP7v2snd0dDQNhtLU4Y97o+N9slyAKCTmRO/kU6sOviFxd9SER+xG1JvMPdJuxYv+rjLm0F+3Qcuz/Bzq4OjPtU6sHqIsAgAOWSdGK/Wynb+rVgKBAAly+opFtGzqx7Emz3EMtQJ/Zzst0T5M3OuP0D0FYEA8LsZTT+TMbHSiTtYrMw5fs5oVZ0clRIzbf3mGnuGUqsFdzzG4zFArbNyMbWFP3I+U3xJo4rk7UlOnEeQ7ze80ude8TJppmtOh1S7Kidu4Dlg8ZNs7Od2JalKNy+0Xv5wP+1GKDdYxqU/JiPmoLNZVV9RgdEWryD96IxbXhtfTL20HIZ/O0pEHJ+7Tx33MfGxgGJVjYVJR7yO/JgYTgo4i7ISSkWhuWSQXwZXIPDQByP92y7RLxF87K5qDcMciOLReUAcYkopKj6GZdtufvJm4OuhUuTvNavKzLMHB+O/VU53BhiF+PjBFM0mlCsH/ccR/FMAf4myc8q5sog+y3OY5VEcOvGKPo8FuSfWyOrFmSGli4Yp81fHu2Hp4yCPnG0kTzBWDhh7Rc9FFQI8aGHrGQ6dQUAZVbeen/MrMC45p6o8C9SE9YrT+ZBUY3zD6YT7sufv4sWHL52DTVD+AFvFCLAEvmpXMXcRwsRNxn4RB07KC8DLQa3ck2jY9hvzHrKYUj3byuLE18ToAqarO4VWxAe+sfnar9Ey4xbzN9Uc8Bder/wTcBB9slMh9pzAfc+EVluQQI++MStwML7ylv27BuURlKrpQeDE6S1o8Qgta4Cx99XJp3RdQBG2cb8LlnLfMf5Y9uFVg/dgiKWiiGkSAQsr1UQmrWgCJ2No2SKLxyIq3tHrV4/sBBKUiJQCGAjdiS+J+oGKKatPc049EBloS780/fmyPmKI/Q07LEzJK1SXXkEVj17EHF6JX4MaBM3xwyIFRZ1G3vPZiVLh7OV1drt0hcrRF5Ao6/Ss3iQ8Azj9lmJAsEdPU6eQYWip7DpevMVgv/wF98o3Ad483RRISgArfxS1gEk1LQ1aMzBPysv2n/2GC+TYnFCTXhn4UfRlskNBhyrz1FLhZAzliCHLaBdqkhFu9vb0RxwYByUxVes4OJb+in3COQFLpVECGOtoDYkLQ16MehSbDnyOl+4eQM45xXpSGYOBv6cXMRdkDwDQLUp0ICZjKNFwJuyfb6EUa/p1TMjplSvfS/Vw4VBJO0a4he6pJWyNtEagLTSKDEkPRZUVpq1j4ld47BByemGxr0yc3Gp2Bsp41CKmeiWmMUA+QktvCfdbtuX4DCxdqkXiVcHAwwtXt5V6mnUf9sbpIt2HdV1SfOA90KwOrrSi1J1CtqJdmKQ7uBO5va4m6ggk6lwfKLxQi5g78h2C+EhzaHAy6FJ282thz7QUJEwiJaad3utaEWUaXqeqKk5zqE7cIhe8gq2QaM/bh5cvM3GZtYe+StPnwkBOr0vuymKqzbBxdaJ+qUItfTEPmDXNGcNBq7Kbj82ScR3YLCPyk/vB04PdC6tPJaOLak8u4ofSkq2xTzonUKmiWTR04n75gJC5irR5Nf3OAT1DjEM9ScF1g+rFzNIzgYyL5lVhSlaOdWd2qqgk/On1KBGC2ZOrYMGOtv1TLHfyQ3LArmnmAzP8sm+0OQrliI+/YYkkOcQZPStb4PVrGp/RStv9jHC/T6UR4F1tS+9JjKgvpALzNywjGZCDqu7TuQeMt98oTFwtBytwDepACygklHlrwKUgqA/CcTgLegcB4Mqw0Ao7nFYaKccl0EChvukJzp7LVacFX36G1ui+9vNNCqiyxuyOYf0FRhgpJjSel70LnrD4VDcDUr+SE58+TtkdsIxDxVa8ZTiMGeQKH6YeNVZ7prCHRTm3eJ4Lgo5hSeG04n0Yq2N0pS/KAUAFnBf2ooi274HNVT78PkWd7uWNZ0A7sCJBw5iJTrJnWfDSU6o5d3jeSkfx9VUhTyXGL1lbEg+PVr4Th1gvi4AnLFXflMHeGOmJettsa5yHzjF04w4vGzAjUpUF8xhk8dzlsYsN5eYA168y7IecyAgq+Zn6YOSWIeijXahuL5hYVOEEPW25YhUK5lwKjRpllzWw8KXyq4UPIRBxKk6fU63FO3Isi59RtLm0rc51HdDXYPCMGAr/RKqOTXPsgDpV7qxcBBSPCId5FQtQC6bbRb84ttv0zQYuw9/wJUP5uycjL1VMIKJWb15acA3CME+5fuH8RWfLYLRYF64tvm8xAa/Ym/LOZ+epGJGXajQxgTJ6XZzKj4OWUogJTBqxTtgl5LBpxXcI0jlv2iCxzp4JpnYbqhjAxep611l+5+P/NjgUMRg3AFquRIeEar9eE37QBzceNNPK7OWCAL6kzi+DWu+1rqyoXks62vMfjgg/D4/PSW6Vuky6DhoIcmFjJ5e+XSw6j03Bpb1lYHX1rCf1ehgN1XAFxU7Dpx5S4mRCjuFD+Y7HOP/cYtlILznTgz7ZEd1ngITlWec66Y88vh62A8XCglzUF1ppMBLlOLGFdMXBVxLqi5abpMrJ2HTmoIZhhQ+A20g+u1HpgCmd5kHJ5+zJbNISsJNX4O+M+jjZ1xa4kPyV3b6bldLU0JhM7DAOQHTdBOzjeedNSnznTukr60A4EG/yftvrwappS0BOt44/mlOZRj0lVVmHF6xKez0sjNc0acabPM3zFhWsVzZnU81QJoq2vi9MFsKvFavyrFIYloa9VhPSmpmms7ob7hxNVocIfcNyduH8hnukKAitl85Sy9ZssXBeJPf8nJvZYrd+z2i9ZJzd8twSjsg73bUfWGf7B1AsJwzKA836JTxb9nevzPoExL5iawi2bUx6v7Cb3ovxDxoMJwUlJoIXAAAAAElFTkSuQmCC"/>
          <p:cNvSpPr>
            <a:spLocks noChangeAspect="1" noChangeArrowheads="1"/>
          </p:cNvSpPr>
          <p:nvPr/>
        </p:nvSpPr>
        <p:spPr bwMode="auto">
          <a:xfrm>
            <a:off x="155575" y="-1470025"/>
            <a:ext cx="5276850" cy="30670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4286256"/>
            <a:ext cx="7239000" cy="1143000"/>
          </a:xfrm>
        </p:spPr>
        <p:txBody>
          <a:bodyPr/>
          <a:lstStyle/>
          <a:p>
            <a:pPr algn="r"/>
            <a:r>
              <a:rPr lang="es-MX" b="1" dirty="0" smtClean="0">
                <a:latin typeface="Corbel" pitchFamily="34" charset="0"/>
              </a:rPr>
              <a:t>Ampliación del plazo para dar respuesta </a:t>
            </a:r>
            <a:br>
              <a:rPr lang="es-MX" b="1" dirty="0" smtClean="0">
                <a:latin typeface="Corbel" pitchFamily="34" charset="0"/>
              </a:rPr>
            </a:br>
            <a:r>
              <a:rPr lang="es-MX" b="1" dirty="0" smtClean="0">
                <a:latin typeface="Corbel" pitchFamily="34" charset="0"/>
              </a:rPr>
              <a:t>a una solicitud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86454"/>
            <a:ext cx="1714512" cy="85727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8194" name="Picture 2" descr="http://3.bp.blogspot.com/-Pk9R6fwp8n0/Tlvx1KqNGUI/AAAAAAAAAI8/ongh5wIQUy8/s1600/prorrog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8954">
            <a:off x="2081898" y="-145743"/>
            <a:ext cx="4809463" cy="3817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colavservice.com/cgi-bin/allegati/20131010186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714752"/>
            <a:ext cx="3076056" cy="271462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Solicitud de prórroga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anchor="t">
            <a:normAutofit/>
          </a:bodyPr>
          <a:lstStyle/>
          <a:p>
            <a:pPr algn="just">
              <a:buNone/>
            </a:pPr>
            <a:r>
              <a:rPr lang="es-MX" dirty="0" smtClean="0"/>
              <a:t>   </a:t>
            </a:r>
            <a:r>
              <a:rPr lang="es-MX" dirty="0" smtClean="0">
                <a:latin typeface="Corbel" pitchFamily="34" charset="0"/>
              </a:rPr>
              <a:t>Toda SAIP presentada ante la UT debe ser resuelta en un plazo no mayor de diez días hábiles.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El área administrativa por única vez, podrá solicitar una prórroga de diez días hábiles más para dar respuesta a la solicitud.</a:t>
            </a:r>
            <a:r>
              <a:rPr lang="es-MX" b="1" i="1" dirty="0" smtClean="0">
                <a:latin typeface="Corbel" pitchFamily="34" charset="0"/>
              </a:rPr>
              <a:t>(Art. 46)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thumbs.dreamstime.com/z/var-inte-sent-frfallna-bill-warning-fee-penalty-envelope-41596306.jpg"/>
          <p:cNvPicPr>
            <a:picLocks noChangeAspect="1" noChangeArrowheads="1"/>
          </p:cNvPicPr>
          <p:nvPr/>
        </p:nvPicPr>
        <p:blipFill>
          <a:blip r:embed="rId2"/>
          <a:srcRect b="10532"/>
          <a:stretch>
            <a:fillRect/>
          </a:stretch>
        </p:blipFill>
        <p:spPr bwMode="auto">
          <a:xfrm>
            <a:off x="2786050" y="3919118"/>
            <a:ext cx="3509959" cy="293888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7972452" cy="5955694"/>
          </a:xfrm>
        </p:spPr>
        <p:txBody>
          <a:bodyPr/>
          <a:lstStyle/>
          <a:p>
            <a:endParaRPr lang="es-MX" dirty="0" smtClean="0"/>
          </a:p>
          <a:p>
            <a:pPr algn="just"/>
            <a:r>
              <a:rPr lang="es-MX" dirty="0" smtClean="0">
                <a:latin typeface="Corbel" pitchFamily="34" charset="0"/>
              </a:rPr>
              <a:t>En el caso de que el área administrativa requiera la ampliación del plazo de respuesta tendrá </a:t>
            </a:r>
            <a:r>
              <a:rPr lang="es-MX" sz="2800" b="1" i="1" u="sng" dirty="0" smtClean="0">
                <a:latin typeface="Corbel" pitchFamily="34" charset="0"/>
              </a:rPr>
              <a:t>cinco días hábiles </a:t>
            </a:r>
            <a:r>
              <a:rPr lang="es-MX" dirty="0" smtClean="0">
                <a:latin typeface="Corbel" pitchFamily="34" charset="0"/>
              </a:rPr>
              <a:t>a partir de que recibió la solicitud de información para solicitarla al Comité de Transparencia.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En caso de que solicite la prórroga después del término  ésta no podrá concederse. En caso de reincidencia se dará vista al Órgano de Control Interno. </a:t>
            </a:r>
            <a:endParaRPr lang="es-MX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1.wp.com/i.imgur.com/Vto4c4S.jpg?resize=150%2C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351692" cy="392909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143380"/>
            <a:ext cx="7239000" cy="1143000"/>
          </a:xfrm>
        </p:spPr>
        <p:txBody>
          <a:bodyPr>
            <a:normAutofit/>
          </a:bodyPr>
          <a:lstStyle/>
          <a:p>
            <a:pPr algn="r"/>
            <a:r>
              <a:rPr lang="es-MX" dirty="0" smtClean="0">
                <a:solidFill>
                  <a:schemeClr val="tx1"/>
                </a:solidFill>
                <a:latin typeface="Corbel" pitchFamily="34" charset="0"/>
              </a:rPr>
              <a:t>Información CLASIFICADA </a:t>
            </a:r>
            <a:endParaRPr lang="es-MX" dirty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vocionaldiario.org/wp-content/uploads/2010/05/stop-200x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1905000" cy="1905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INFORMACIÓN CLASIFICADA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En los casos que no proceda la entrega de la información, el área administrativa deberá remitir al Comité de Transparencia el acuerdo que funde y motive que la información es reservada o confidencial, la declaración de inexistencia o la incompetencia en un lapso no mayor de </a:t>
            </a:r>
            <a:r>
              <a:rPr lang="es-MX" b="1" i="1" u="sng" dirty="0" smtClean="0">
                <a:latin typeface="Corbel" pitchFamily="34" charset="0"/>
              </a:rPr>
              <a:t>cinco días hábiles </a:t>
            </a:r>
            <a:r>
              <a:rPr lang="es-MX" dirty="0" smtClean="0">
                <a:latin typeface="Corbel" pitchFamily="34" charset="0"/>
              </a:rPr>
              <a:t>a partir de que recibió la solicitud de información. </a:t>
            </a:r>
            <a:r>
              <a:rPr lang="es-MX" b="1" i="1" dirty="0" smtClean="0">
                <a:latin typeface="Corbel" pitchFamily="34" charset="0"/>
              </a:rPr>
              <a:t>(Art.34)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14290"/>
            <a:ext cx="6853262" cy="868346"/>
          </a:xfrm>
        </p:spPr>
        <p:txBody>
          <a:bodyPr>
            <a:normAutofit/>
          </a:bodyPr>
          <a:lstStyle/>
          <a:p>
            <a:r>
              <a:rPr lang="es-MX" sz="3200" dirty="0" smtClean="0">
                <a:latin typeface="Corbel" pitchFamily="34" charset="0"/>
              </a:rPr>
              <a:t>Información reservada </a:t>
            </a:r>
            <a:endParaRPr lang="en-US" sz="3200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72386" cy="540240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>
                <a:latin typeface="Corbel" pitchFamily="34" charset="0"/>
              </a:rPr>
              <a:t>Se considera información reservada del Instituto Electoral, la siguiente: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La que se encuentre en alguno de los supuestos señalados en el artículo 110 de la Ley de Transparencia;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La información cuya difusión comprometa  la  organización del proceso electoral, plebiscito o referéndum, como son:</a:t>
            </a:r>
            <a:endParaRPr lang="en-US" sz="2000" dirty="0" smtClean="0">
              <a:latin typeface="Corbel" pitchFamily="34" charset="0"/>
            </a:endParaRPr>
          </a:p>
          <a:p>
            <a:pPr lvl="1" algn="just"/>
            <a:r>
              <a:rPr lang="es-MX" sz="2400" dirty="0" smtClean="0">
                <a:latin typeface="Corbel" pitchFamily="34" charset="0"/>
              </a:rPr>
              <a:t>Las medidas de seguridad de la documentación y material electoral;</a:t>
            </a:r>
            <a:endParaRPr lang="en-US" sz="2000" dirty="0" smtClean="0">
              <a:latin typeface="Corbel" pitchFamily="34" charset="0"/>
            </a:endParaRPr>
          </a:p>
          <a:p>
            <a:pPr lvl="1" algn="just"/>
            <a:r>
              <a:rPr lang="es-MX" sz="2400" dirty="0" smtClean="0">
                <a:latin typeface="Corbel" pitchFamily="34" charset="0"/>
              </a:rPr>
              <a:t>Las medidas de seguridad del programa de resultados electorales preliminares a que se refiere la Ley Electoral, y</a:t>
            </a:r>
            <a:endParaRPr lang="en-US" sz="2000" dirty="0" smtClean="0">
              <a:latin typeface="Corbel" pitchFamily="34" charset="0"/>
            </a:endParaRPr>
          </a:p>
          <a:p>
            <a:pPr lvl="1" algn="just"/>
            <a:r>
              <a:rPr lang="es-MX" sz="2400" dirty="0" smtClean="0">
                <a:latin typeface="Corbel" pitchFamily="34" charset="0"/>
              </a:rPr>
              <a:t>Las medidas de seguridad de los sistemas informáticos propiedad del Instituto Electoral.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La información presentada para el registro de candidatos a cargos de elección popular, hasta su resolución por los Consejos Electorales respectivos;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Los procedimientos sancionadores ordinarios a que se refieren los artículos 364 y 372 de la Ley Electoral, hasta en tanto no se dicte la resolución por parte de la autoridad competente y cause estado;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Los asuntos o procedimientos que se encuentren en trámite en las Comisiones Permanentes y Especiales del Consejo General, hasta su resolución definitiva por este órgano.</a:t>
            </a:r>
            <a:endParaRPr lang="en-US" sz="2000" dirty="0" smtClean="0">
              <a:latin typeface="Corbel" pitchFamily="34" charset="0"/>
            </a:endParaRPr>
          </a:p>
          <a:p>
            <a:pPr lvl="0" algn="just"/>
            <a:r>
              <a:rPr lang="es-MX" dirty="0" smtClean="0">
                <a:latin typeface="Corbel" pitchFamily="34" charset="0"/>
              </a:rPr>
              <a:t>Las preguntas aprobadas que se realizarán en los debates entre candidato serán reservadas hasta en tanto no se lleven a cabo los debates, posteriormente pasarán a ser información pública.</a:t>
            </a:r>
            <a:endParaRPr lang="en-US" sz="2000" dirty="0" smtClean="0">
              <a:latin typeface="Corbe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atin typeface="Corbel" pitchFamily="34" charset="0"/>
              </a:rPr>
              <a:t>EL PROCESO DE CLASIFICACIÓN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6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5572140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86370" cy="4873752"/>
          </a:xfrm>
        </p:spPr>
        <p:txBody>
          <a:bodyPr/>
          <a:lstStyle/>
          <a:p>
            <a:pPr lvl="0" algn="just"/>
            <a:r>
              <a:rPr lang="es-MX" dirty="0" smtClean="0">
                <a:latin typeface="Corbel" pitchFamily="34" charset="0"/>
              </a:rPr>
              <a:t>Las áreas administrativas deberán aplicar, de manera restrictiva y limitada, las excepciones al derecho de acceso a la información y sólo podrán invocarlas cuando acrediten su procedencia, sin ampliar las excepciones o supuestos de reserva o confidencialidad previstos en la Ley General de Transparencia y Ley de Transparencia, aduciendo analogía o mayoría de razón. </a:t>
            </a:r>
          </a:p>
          <a:p>
            <a:pPr lvl="1" algn="just">
              <a:buNone/>
            </a:pPr>
            <a:r>
              <a:rPr lang="es-MX" dirty="0" smtClean="0">
                <a:latin typeface="Corbel" pitchFamily="34" charset="0"/>
              </a:rPr>
              <a:t>(</a:t>
            </a:r>
            <a:r>
              <a:rPr lang="es-MX" i="1" dirty="0" smtClean="0">
                <a:latin typeface="Corbel" pitchFamily="34" charset="0"/>
              </a:rPr>
              <a:t>Artículo 34 fracción I)</a:t>
            </a:r>
            <a:endParaRPr lang="en-US" i="1" dirty="0">
              <a:latin typeface="Corbel" pitchFamily="34" charset="0"/>
            </a:endParaRPr>
          </a:p>
        </p:txBody>
      </p:sp>
      <p:pic>
        <p:nvPicPr>
          <p:cNvPr id="20482" name="Picture 2" descr="https://filosofiajava.files.wordpress.com/2013/09/alerta-icono.jpg?w=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857364"/>
            <a:ext cx="2857500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467600" cy="6045348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La carga de la prueba corresponderá a las áreas administrativas, por lo que éstas deberán fundar y motivar debidamente la clasificación.</a:t>
            </a:r>
          </a:p>
          <a:p>
            <a:pPr lvl="1" algn="just">
              <a:buNone/>
            </a:pPr>
            <a:r>
              <a:rPr lang="es-MX" dirty="0" smtClean="0">
                <a:latin typeface="Corbel" pitchFamily="34" charset="0"/>
              </a:rPr>
              <a:t>(</a:t>
            </a:r>
            <a:r>
              <a:rPr lang="es-MX" i="1" dirty="0" smtClean="0">
                <a:latin typeface="Corbel" pitchFamily="34" charset="0"/>
              </a:rPr>
              <a:t>Artículo 34 fracción II)</a:t>
            </a:r>
            <a:endParaRPr lang="en-US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9458" name="Picture 2" descr="http://derecho.laguia2000.com/wp-content/uploads/2010/05/la-carga-de-la-prueba-300x2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500306"/>
            <a:ext cx="3429024" cy="3166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vivemarketingexperiencial.files.wordpress.com/2015/10/contrato-dibujo.jpg?w=300&amp;h=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714620"/>
            <a:ext cx="4000528" cy="3000396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829576" cy="6116786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No podrán emitir acuerdos de carácter general ni particular que clasifiquen documentos o expedientes, ni clasificar documentos antes de que se generen o no obren en sus archivos.</a:t>
            </a:r>
          </a:p>
          <a:p>
            <a:pPr marL="274320" lvl="1" algn="just">
              <a:spcBef>
                <a:spcPts val="600"/>
              </a:spcBef>
              <a:buSzPct val="70000"/>
              <a:buNone/>
            </a:pPr>
            <a:r>
              <a:rPr lang="es-MX" dirty="0" smtClean="0">
                <a:latin typeface="Corbel" pitchFamily="34" charset="0"/>
              </a:rPr>
              <a:t>	(</a:t>
            </a:r>
            <a:r>
              <a:rPr lang="es-MX" i="1" dirty="0" smtClean="0">
                <a:latin typeface="Corbel" pitchFamily="34" charset="0"/>
              </a:rPr>
              <a:t>Artículo 34 fracción III)</a:t>
            </a:r>
            <a:endParaRPr lang="en-US" i="1" dirty="0" smtClean="0">
              <a:latin typeface="Corbel" pitchFamily="34" charset="0"/>
            </a:endParaRPr>
          </a:p>
          <a:p>
            <a:pPr algn="just">
              <a:buNone/>
            </a:pP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8436" name="Picture 4" descr="http://icdn.pro/images/es/d/e/deletered-icono-4373-9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429000"/>
            <a:ext cx="1714512" cy="171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vostro\Local Settings\Temporary Internet Files\Content.IE5\76KWM64A\passe-compose-ou-imparfait-grammaire-bdf-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1849762" cy="1214446"/>
          </a:xfrm>
          <a:prstGeom prst="rect">
            <a:avLst/>
          </a:prstGeom>
          <a:noFill/>
          <a:effectLst/>
        </p:spPr>
      </p:pic>
      <p:pic>
        <p:nvPicPr>
          <p:cNvPr id="3075" name="Picture 3" descr="C:\Documents and Settings\Usuario\Local Settings\Temporary Internet Files\Content.IE5\0PQBGLMJ\Interrogacion-Dibujos-65791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500166" y="285728"/>
            <a:ext cx="1032280" cy="121444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dirty="0" smtClean="0">
                <a:latin typeface="Corbel" pitchFamily="34" charset="0"/>
              </a:rPr>
              <a:t> para Quién es el </a:t>
            </a:r>
            <a:br>
              <a:rPr lang="es-MX" dirty="0" smtClean="0">
                <a:latin typeface="Corbel" pitchFamily="34" charset="0"/>
              </a:rPr>
            </a:br>
            <a:r>
              <a:rPr lang="es-MX" dirty="0" smtClean="0">
                <a:latin typeface="Corbel" pitchFamily="34" charset="0"/>
              </a:rPr>
              <a:t>reglamento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29576" cy="3900502"/>
          </a:xfrm>
        </p:spPr>
        <p:txBody>
          <a:bodyPr anchor="ctr"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	 El reglamento es de observancia general para los servidores públicos del instituto y en especial para quienes intervengan en los procedimientos de acceso a la información pública. </a:t>
            </a:r>
            <a:r>
              <a:rPr lang="es-MX" b="1" i="1" dirty="0" smtClean="0">
                <a:latin typeface="Corbel" pitchFamily="34" charset="0"/>
              </a:rPr>
              <a:t>(Art. 1)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tintaylapiz.com/s/cc_images/teaserbox_1031923.jpg?t=14060227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928934"/>
            <a:ext cx="2133600" cy="2133601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7829576" cy="6116786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La clasificación se llevará a cabo cuando: 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a) Se reciba una solicitud de acceso a la información; 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b) Se determine mediante resolución de autoridad competente, o 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c) Se generen versiones públicas para dar cumplimiento a las obligaciones de transparencia.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5715002"/>
            <a:ext cx="1571636" cy="785832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7414" name="Picture 6" descr="http://1.bp.blogspot.com/-tyNrPyuYsDM/TbVuRCz5CQI/AAAAAAAAIyg/k_wdqglyuCE/s1600/5518465_66b9d3ece3_o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214686"/>
            <a:ext cx="27860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488" y="500042"/>
            <a:ext cx="5929354" cy="5929354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 smtClean="0">
                <a:latin typeface="Corbel" pitchFamily="34" charset="0"/>
              </a:rPr>
              <a:t>Para fundar la clasificación de la información se debe señalar el artículo, fracción, inciso, párrafo o numeral del ordenamiento jurídico que expresamente le otorga el carácter de reservada o confidencial.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Para motivar la clasificación se deberán señalar las razones o circunstancias especiales que lo llevaron a concluir que el caso particular se ajusta al supuesto previsto por la norma legal invocada como fundamento.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En caso de referirse a información reservada, la motivación de la clasificación también deberá comprender las circunstancias que justifican el establecimiento de determinado plazo de reserva. 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86454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5362" name="Picture 2" descr="http://previews.123rf.com/images/artenot/artenot1202/artenot120200102/12488188-divertida-caricatura-de-empleado-de-oficina-Foto-de-archiv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486" y="1357298"/>
            <a:ext cx="2489322" cy="281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mages.slideplayer.es/11/3267920/slides/slide_18.jpg"/>
          <p:cNvPicPr>
            <a:picLocks noChangeAspect="1" noChangeArrowheads="1"/>
          </p:cNvPicPr>
          <p:nvPr/>
        </p:nvPicPr>
        <p:blipFill>
          <a:blip r:embed="rId2"/>
          <a:srcRect l="11892" t="30127"/>
          <a:stretch>
            <a:fillRect/>
          </a:stretch>
        </p:blipFill>
        <p:spPr bwMode="auto">
          <a:xfrm>
            <a:off x="1571604" y="2214554"/>
            <a:ext cx="5893241" cy="3857652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043890" cy="6116786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Cuando se solicite un documento o expediente con partes o secciones clasificadas, deberán elaborar una versión pública fundando y motivando la clasificación de las partes o secciones que se testen.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sp>
        <p:nvSpPr>
          <p:cNvPr id="14338" name="AutoShape 2" descr="data:image/jpeg;base64,/9j/4AAQSkZJRgABAQAAAQABAAD/2wCEAAkGBxASEhUSEBEVFhUXFhgaGRYYGB0YHxcYFiAWFxUYFxcdICghGRolHRUWITEhJSkrLi4vGB81ODMsNyguLisBCgoKDg0OGhAQGy0lHyUrNS0tLS01NS0tLS8tLS0tLS0tLS0tKy0tLS0tLy0rLS0tLS0tLS0tLS0tLS0tLS0tLf/AABEIAMIBAwMBIgACEQEDEQH/xAAcAAEAAgMBAQEAAAAAAAAAAAAABAUDBgcCCAH/xABMEAACAQIEAQcHCQUGBQMFAAABAgMAEQQFEiExBhMiQVFUkxcjMlNh0dIUFRYzQnGCkbEHGFWB00NSYpShoyQ0cvDxCHOSRbKzweP/xAAZAQEAAwEBAAAAAAAAAAAAAAAAAQIEAwX/xAAeEQEBAAIDAQEBAQAAAAAAAAAAAQIREjEyAyFRIv/aAAwDAQACEQMRAD8A62qiw2FGsOI/0/Sv1eA+6vwDrP8AL2CsTuxuDbqX+QJ/mTt/p/OsuWjzh3J6J4n2jqrHK1Zcu+s/Cf1FML/uGXlaUpUfH4tYY2kYMQouQil2P3KoJJ+6trgkUrWsRmuNnnlhwCwKsBCyTTh2DSFQ5jREKnZXS7E8Ta3XWbJ+UBJeHFqsU8ciRkKSyuZRqiaM2vZgDseBUj21G1uNX9Kpc5z6KOF2SaMOHMS6wzASjcjQvSfSLtpXiBxHEWUONiaITLIpjKa+cBGkra+q/C1t71O0aSKVTpynwRjaUTroUqDsb3fZAFtqOrqsN+qpwzGHmTiNY5oIXL9QQC5bt2ANRs1UqlV2LzzCxAmSZVCojknaySMURieoFgRWBuVOCEfOmddIfmzs1w4GrTotqvp6XDhvwpuGquKVElzOBYflDSLzOkNzl7rpa2lrj7O4N6w43PcLEXEkoUoUDDcm8gJRQACWYhSbC5sL1OzVWNKqMRynwSKjviECuhdTudSqQrEW7Cwv2b34GsWN5TYcLPzUsbSQq5YMxVQUNm1OFOwYgGwNjxFRuHGrylUmM5QQpiY4DiIV4h1YnVrbTzKD7Kk3J6RueiAN71nXlDhDNzAnXndZTTv6ajUUva2q29r3I4U3DVWlK1zlZnE8EmHjhkw8fOmTU+IDFQI1DACzrYm/bWLJ+Ur4nDq6mFJbuzek6GGGQxyTR2sWVlW67/aHEDdtPG622ila1Hyvw4xDxSyxqmmAxNv0hMCQWPAAnSATbjWXA587TPG4jAGJliB1FTpjiSW4FiGa7G+6gD7t24ca2ClUkfKzAMjSLiFKqVBIDG5fVp07dMHS1it/RPZVimYwmH5QrhotGvWNwUAvqFuO1No1UqlRYcxhdxGkgZjGJABv5tjZX+4kG3bY9lYDnmF5/wCTc8vPcNAubEjUAxAsrad7E3tUmqsaVVYTlHg5XZI8RGzKGJAPEJs5X+8B12vao30yy7SW+VJYAN17q24YbbrsbsNhY3tUbhxv8X1Kq8fyiwcLBZsRGhZQwu32W2VieCqbGzGw2q0BqTRSlKIU4cW49Qr8aTsryP8Av/SvwmvOuVadFSMu+s/Cf1FRdf31JyxgZDb+6f1FX+XuK59LWte5dzSLhGWPWBI6RyPGrO0cUhCyuqqCxYKSBYbE36q2Glbq4y6u2q4/LsbhpJsRl4jkE1nfDykreVVVNccg4Eqqgqw4qNxvVfluT4qaJsQ4K4tsTFKwlTm08xYLEgVnIQKWGq5uSTvwreqVHFbnWkzclcUbS64jKMRNJoDSIhScKCutSGVhoG+4O+2+1y2Qa8A+CbSmuKRCY9RC85q4aiSbaus778KvaU0jlWkryWxDRSCWLDM7CIX5ye7CIswYSEloiGbUum+k33N6vY8qlbAnC4iXXI8DRvLbiXUqW9vHj12q5pTULlWlS8mcZLqMzQhjFhYwE1Ef8NNzzEkj7Qvt1e3jUzMMhxRlmkhkULLNGzLqZC0aw80V1qLqdYVujxC2uLmtppTjDnVLkeTFMBHg8SEfTAIXtcqyhdHWBxXq9tUI5FTLBFaYSYiOdpWdyyc7dGgUM6WZSItABH93rBNbxUXMMyggAbETRxKTpBkdUBY8ACxFzsdqahMqo8l5OPFNDK4iASHEIUTURrnljmuC5JOyNcniWJsL2qvxvJTFSHGBXijjxEUq6FLlXkdgUlZDtG4UENp9Mtc8BW1yZph1lWBp4hK4usZdQ7DfdUvcjY8B1VEznO0w0kKylEjkMmqR3CBAi6rknbc7cRUaiZlltS5hyZxT/KIEeH5PiZecd2Dc6mrTrVbbMej0WJGm42NqmHk/Jv0l/wCfGJ6/QFuj/wBW1W7ZxhQY1OIhDSi8QMi3lB4GMX6Y+69ejmmHEow5ni54i4i1rrI430X1WsL8KnUOVQs3yYTz4aRgjJFzupWF761CrYEW2IqJneTYhpRJhTEAcPJAyvcBQ5VlddPG1iNO178RarI5vFIkpwssMrxA3USiyuL2WRl1aOBvcbWO1OT2Z/KsNDiNBTnY1fSTe2oXtewuOw2FxT8R+z9aviOSeLMcmHV4eanw8EMjnUWQRIY3Ma2sSQTYkixsd+FS8TySeR31SAI82IY2vqCTwDDix/vAgmtupTjE861VMtzLmFhLYcc2YwDGXQyItw4vYmEkafRuRuL71YcncE2EwgixDJaMPdgSRouzXOrfgd+P86uqGmkcmp/s6yoRYczWYGc6kVuMeHF/ksPsCob26ixqThsoxMcsyqYmw88jSMx1LKhdQrKLbNuNibWBtvatjFKaLlbdtMwfJjF2w0Uzwc3hEZY2jUhpCYngQuOCDS5JAvc24AWqXheTciiEFk83l5wp47uea6Q/w9A/nW0UpqHOtLXkzjI0dIXw7CeCKOQyhiUaOMQlkA9NSBfSbb3N9623AYYRRJECSERVBPEhQFBPt2rPSkmkXK0pSlShRFrb/wDf3Vj3J2/mez2CvUvV9/vr8i2Hbcm493urzp00nMjrJ/P3bVJytLSHe/QP6isS78N//wBfeOIrPgTZyf8AAf1FX+W+cVz8rWlV82YH5M2IVGUiJnCSDSQVBIDrfbhUPIM6MumOWxlMbSXUIqlQ5SwCzS7jo36RG44E2G5nl3+rylU+W54skpgYWk8+Ra1tMMpiF97hraTwsd7VjxPKaJCw5uRipcbaN+aDmQ2LjTbm2tqtq4i4uaJXlK1/E8qo01ao3FhwOnY3mHSOu1iYdrf3lHE2r0OU0d26DkA9QTZLPdm6fUYn2sGGw00F9SqrOs5EBRdJJYqSdrBNaI21wzNZ9goO9r+39jztGgGICSBSyrpIAa7MqLxbTa7A3vwoLSlUWH5UQyOscaOzNosBo/tEeUb6+pYzf/qW1wQawJyxg0c4Y5QObWQ7LZQ2jYvq03AfUd7WDdYIoNkrWeW+VzzpGcNGDKhco5kC82xGkalZWWSNrkMp6rW34W+ZZrHAyK4Yl72tbYAopJuRfeRdhcnqBrHm2dx4dlWRXOoEjSAbkWGniDc3v9wY8AaizaZdXbWMRyaxPyp3aJZUlmgm1iYxc20QiUjRoJYKYtS2IvextxOx5rlrS4jCyaVKRNKWv1a0KqQO25rxFyjia1kkF2VADoU6mTnbEFwVsvG9vZe4rBFysiKraORiyagBo36KyMLFxawcela/VfjTSblWt4rkxjuZSJYoiFCkWZVOpMQ0yqzlSdIQrpCkWYtfa1W+ByjExyzoYIyk0ssgxQcc5HzqkAaClyyXCAhvRtwtY2cfKaEvoCyfWLHqKhV1MWUG5I21Jbtuy7G4rNj89jil5kpIzaVPRUW6ZZVGokAElDx29tRxTzrVMq5LzrDJHNhluMG2HGnEnTL6NlCiPzaNp4nUV1Eb3JrfIFsqjSFsB0RwHsHsFQ5M3jWJJmBVW7dI0mzGzG9vskbE72r8yrN0nLBVdSu/S07gtJGCLMftRPxseFTJpW5WrGla7heVcbMQUYKWUJ6N9LCKxZdV7lpR0QNQ6wOvMvKeEhTpe7BSFBjJIcOVOz2/sz19Y/lKF5Stfl5VwqBqimBNzbSrWUaQWJViALtbjfYnhvXtuUyBtJikB7CYxvdxpuZLcIy1723AvcgUF7SqvH55FFCk5Vyri6gAA20NLuHK2OlTte9YfpLBqRAshLsF6KhtJOi+ux6NucW/Xx7KC6pVbj85jicoysSFRttP9oxRBuwO5B34DrIqEOVUR4RSekq3OgA3aBGsddrA4hN+B3sSLEhf0rX4OVkLgsIptIFySoG2lnU2LXNwpGw48bb15blfCLgxS6gCSvm72CSSE217dCO9jvZ07aDYqUpQUEq3G1eIZBw/L3VmrFLDfcbH/Q15jUyMoPEVIy0ec4k9A8ST1jtqu0OOo/yP/ipmToRISf7h9vWK6fG3nFc+lnjsQI43kbgiMx+5QSeAPZ2GquTPYlZVRD6ZVjptYAyKNI+1qkjKj+Z7L3MiBgVYAggggi4IOxBHWKxNg4je8aG4IN1G4Oq4PsOpv/ke2t7OgfPkG7AObEg2Q7MC2pfvBR/yPsu+fMPe29yOBXcm4QC3G5LAD76nrg4gNIjQDbYKLbCw2+4kfzrw+XQE3MMZJFrlFJsbgi9uFidvaaCulz6BblxYLrL9EnTp50AcPSPNSbey32hfNLnWHUBmuL84T0eHNMsUmrqB1sq+37t6l/N0G3mY9gQOguwa4YDbYG5uPaayNhYyCCikEMCNI3Dm7g+xjue2grG5Q4W4BJvdbXXc6lLAqDuRZW3G1wQLkEV+T5rhWVFcGz2kRSNOoR2k1DhspCkk2HSW/GrAZbB6mP7P2F+yCF6uoEgdl6yNhYyNJRStitiotpNrrbs2G3soKaTlNhwQwHm+aaRpLWtYQMosdySk6n/Tc7VYnGQ85zVulfTfTtr087ov/e09OvTZVhjxgiPR0+gvoi1l4cOiNvYKzDCxhtYRddtOrSL6f7t+NvZQVz5/h9Ic6tOhZLlTsj6hE3aNWlgOvttWKTlBHzmkodNrFiDfUefGgLbc/wDDt99x/Oy+bYNvMx7ardBdtWzW26xx7a9vgoje8aG973UG99QN9ux3/wDk3aaCpw+fwNdWQhw2koF1EHWERT2HpIewX47Gsj59hwqyAXQkDVawPQaQAXHUB12tc9e1WCZfCLFYowQABZALAHUANtgDv99eTlmHPGCL7P2F+yLL1dQ2HYKD8y/ELKC4UbOQD2hdgeHZUsqOyscGGjT0EVdgOiANhew26hc/may0H4VHC1Ao7K/aUHkRjsHG/wDPt++gjXsH5V6pQeTGOwflQxr1gfl/32D8q9UoMWJw6SIyOLqwII7QdiK982Owcb8Ovt++vVKDyyA8QP8AzxpoHYP+/wDwK9UoMM+FR1ZGUFWBDDtDbHh99ecLg441CIoAFz27sSWJJ3NyT+dSKUClKUFHSlK8xqKkZd9Z+E/qKj1Iy76z8J/UV0+PuK59LSlKxmZN+kNuO42rezslK8s4HEgW7TWLHYxIYnmlNkjRnY2JsqAsxsNzsDsKDPStE8r+Rd8PgzfBTyv5F3w+DN8FBvdK0Tyv5F3w+DN8FPK/kXfD4M3wUG90rRPK/kXfD4M3wU8r+Rd8PgzfBQb3VP8APVmsyqqiRlYlzdAuoB5BpsoYqum53Dg1rnlfyLvh8Gb4KeV/Iu+HwZvgoLWPlJOR/wAoQSIrAva7SHDqy2K/ZM5v/wBHVfaTDnztpvEFuAek5ABsp0bKSZLsQFtfoN1i1UPlfyLvh8Gb4KeV/Iu+HwZvgoNgj5QAuisoUMVVmLeg7CYlDt6Q5pRbj5wey8OblWyhSMOW1Q6tmPRmsvmG6Ox1Mqk8RcbVV+V/Iu+HwZvgp5X8i74fBm+Cg2TFZwyXAiudOsbmxj03Jvb0g/R0/wCIH2VjkzuRD04f7VlOks2mNSA0jdDa2pduy++1a/5X8i74fBm+CnlfyLvh8Gb4KDaMjzQ4hWJVVsbWDhyOPpAeiduB3qzr8RgQCOBF/wA6/aBSlKBSlKBSlKBSlKBSlKCjpSleY1FSMu+s/Cf1FR6kZd9Z+E/qK6fH3Fc+lpVH9H7MzB13lMgDIW3YuSCC+kjzh4BeAveryqTEZ2yq5Ed2UzDTvfUhYQiwF/OBdv8AS9b2dj+jCgdGVr+aHTUMCIGjaK4Fibc32/bc7Xr3m+UOcBicNFZmfDyxpfo9J0KKD1AXPUAAPurzNncwLKsBZ99KgHYhrEO1rA6QX7D1auNZMJm8rvIOZIQIzIxBBbSEIFtzfpm4IW1ttW9g+e/IrnXqovFWnkVzr1UXirXfIs+mLxKYxpfVeQDo7cxYDUw388421bxnbiB6xGeThii4ZiTzuj0rNzciRrc26NwXYjsUWvfYOA+RXOvVReKtPIrnXqovFWvoNs6ksWWI2vGApDBgrtEupujYbSMbX+wf8WmDFymxBVicIVKxoTuxvIVmMii6rdQ0agNcX1dW1w4V5Fc69VF4q08iudeqi8Va78mdzkqohvqYqJACVBETynUFJAF1Vb6iCSdwbA5oc2m6OuMC4UkdIbMussCRYKp6Jvve/sDB89+RXOvVReKtPIrnXqovFWtj/bpynx+FzFI8Ni5okOHRiqOVGotKCbDrsB+Vc7+n2b/xHE+I3voNh8iudeqi8VaeRXOvVReKta99Ps3/AIjifEb30+n2b/xHE+I3voNh8iudeqi8VaeRXOvVReKtZ+WOY5vglwkkebYmaPEwh1fWy9LbUoW54Bk6+s1ZYDL8/kPMtnXN4ooHGFad9ekjUNVgQrW3t2b7UFN5Fc69VF4q08i2deqi8Vao8Vy2zqN2jkx+KV0YqymRtmU2YHfqINYvp9m/8RxPiN76D68gUhVB4gAV7r5A+n2b/wARxPiN76fT7N/4jifEb30H1/SvkD6fZv8AxHE+I3vp9Ps3/iOJ8RvfQfX9K+QPp9m/8RxPiN76fT7N/wCI4nxG99B9f0rj/wD6fc/xeL+W/KsRJNo+T6ecYtp1c/qtfhfSPyFdgoFKUoFKUoKOlKV5jUVIy76z8J/UVHqRl31n4T+orp8fcVz6WlR3x0I1XlQaLBrsOjfhq32v7akVTtydiJJLydJ9R6ZFjznPWS3oC+x02vYXuRet7OtI50Y2VlJABsCDsdwfuNZKgwZaqEkMSNRYAhTYswdulbVxHbt/IWnUGr5x+0LKsLM+HxOLCSpbUpSQ21AMNwpB2YHY9dQ/Ktkffl8OX4K5l+0/9nGbYvM8RiMNhdcTmPS3OxLfTHGp2ZwRupG4rVvJDnvcv96D+pQd28q2R9+Xw5fgp5V8j78vhy/BXCfJFnvcv96D+pX5hf2S5y7BfkygHixljKr95Vj+Q3oO7+VbI+/L4cvwU8q2R9+Xw5fgrkOD/Y1jRHijiVKyIAMNpki0ztc8SzAqDYelpO/8qiZN+xrNJZCmIVMOqqGLM6Scb2sEY9h4kcKDq2Y8tuS2IbXiHwsr2tqkwzObC5Au0ZNtzt7axYbPeSMjKkcOCZ2ICquCJJJ2AA5qtN5M/sjeHG2xkKYnBshAmV9Gl2Nl1JqDXvcbAjcG/G205NkuaMmKweJwsWHhKSLgpYub821nVLaWL3K76iAeO4uBQXmeYbIMKE5/A4SMyMFTVhFsWNtiwjIU73sbcD7bRpYcgjxa4OTD4L5QxFovkaAbi4IJjIN/+r2Vp+Vchc0fJsRgMXhiJEdZcL5yJul9pQQ9l+2NyPrDV7nGV5oYsJicPl0EmYpHzUrSMmqEgCzIecCNfUx4m2oe2gvfl2SyJiI9MBjwRJZeYv8AJT0gxRNG1mRjdBVVLy35NtKJzLhhPdSZ/k76+jYbSc3q3UaePD8q5VN+y7lE5dmwrEyNqfz8PTa5a7DnNzck/wA6j+SHPe5f70H9Sg67Pyr5IuxeQYN3YkszYQsWJ3JJMVyT21j+knI7+5gf8n//ACrk3khz3uX+9B/Up5Ic97l/vQf1KDvPJ7LuT+OjaXB4PBSorlCwwqLZgFYizIDwZfzq1+huVfw3B/5eL4a1r9inJzF4DBSw4yLm3bEM4XUj3UpEoN0JHFW29ldBoKP6G5V/DcH/AJeL4afQ3Kv4bg/8vF8NXlKCj+huVfw3B/5eL4afQ3Kv4bg/8vF8NXlKCDlmTYXDavk2Ghh1W1c1GserTfTq0gXtc2v2mp1KUClKUClKUFHSlK8xqKkZd9Z+E/qKj1Iy76z8J/UV0+PuK59LSqg5lMG6UZ0iRlYCNyVQFgrhhcPq6J2HRDb8CRb1DfNcMCwM8QKtpYF1GltzpO+x2O3sNb2dSJnGON74axtHp6B9Jvk4f7e+nnZOOj0OJsxW/wAFI7L5xQrbXA7bA/d19RI9ppLjoVAZpYwCSASwAJFwQCTuRY7ew15+coN/PR7NpPTXZt+id/S2O3sNB86ftpzvFxZtMkOJmRQsXRSVlAuiE7A2FaN9Jcf33E+M/wAVfX+IbCG7yGHrBZtP2ToIJPYw0/ftRosIGVSsAZt1UhLsP8I6/wCVB8gHlLj++4nxn+Ku04vMIcZlOEzDE4zFwrCuiUYZiDI91jswHDpLsT/f9orqdsFdR5i7X0jodKxsdPbY7bViDYNlYrJAYiLMAUK3UgEnq+0oN/8ADQcFyfliUzPDYiAYxMCWETfKJXlDM+pS+piVU7g2BNtJq6n5UjLMVj8vx0uJEUr85DiEOt4lcBlA1k9EbAWvYqdt9u0Sph2TReOx2X0SASAF0jhfpC33jtrzKuFUeeMN1Chi2no32UEtwv1X40HzHm3LHm9C4HEY2QrKJGnxEzXcreyCIMVEd9zcknbhaqjNOWWY4iVpZMXMGY3sjsiiwAGlFIA2A/U3O9fXKYHDkAiKMgi4IVdweBG1ctxn7Y8ojkeNsDNdGZTaOK11JBt0+G1Bw76S4/vuJ8Z/ioOUmP77ifGf4q7X5a8n7hN4cPx08teT9wm8OH46Din0lx/fcT4z/FT6S4/vuJ8Z/irtflryfuE3hw/HTy15P3Cbw4fjoOKfSXH99xPjP8VPpLj++4nxn+Ku1+WvJ+4TeHD8dPLXk/cJvDh+Ogn/APp7x802DxDTSySMMRYF2LkDQhsCSdtzXVK5FD+3XK02TB4lfuSIfo9e/L5lvdsV+Uf9Sg61SuS+XzLe7Yr8o/6lPL5lvdsV+Uf9Sg61SuS+XzLe7Yr8o/6lPL5lvdsV+Uf9Sg61SuS+XzLe7Yr8o/6ldJ5PZumMw0WJjVlSVdQDWuBuN7Ei+3bQWNKUoFKUoKOlKV5jUVIy76z8J/UVHqRl31n4T+orp8fcVz6WlVmNyRJDfnJFPO87dSuzc3zFt1O2k/n+VWdU0mOxN36FrOR9U7aVDWV7hvO6lsbJ6OrfhvvZ3o5Cu3npRpkeQW0bGQuzj0N1u5O/YK9nI47WVnX6wEggkiUhpF6QIAJC8ACLceN4EuY4/plYVsEbRdHuzhNSXGq4DG3R2tuC17XLmeODaTCvoMbCN+k4aYKoe5VLhItzt07gkWoJUXJyFGDxvIrAswIKmzOXLGxUgkhyu99gOsXrM2SRWUXcaI1RbNw07o1uDMDYgkGxAIqNPmGKERZUBYSKoPMyC6ELqbmr6xYkj+V+FY8Xm2JCjRGdXOhWJglI5sxswYAbk6wo2Jtex3oJEXJuBSukuAhBRSxYLYo9ule4ul972JJFjYjIckjuCHcMrSsrDTsZn519ipB3JAuOB7d6wyYzFlX0BQwewDQuRp16Qb6xrunS6Po8DWNcfjQzho1C6iFYRu3RDsuooGu2wU2FvTBFwDYM82QIxvzsg6SsLaNnQxkOLrxPNLcG43Owo/J6JmLM8pZiC51kaipUobCwWwUAadO1/vqImZ429jALGVVDBG+r0KzMRe4JZtuyxU7rc5hmGJ0glNJPpeZkbQbG6WDXk325wWXb27BaYLCLEgReACjgo9FVQeiAOCj/AMWA4jmP7CMTLLJIMbENbs1tDbaiTbj7a7hhJGZQXXS3Wt72PWL2F/vG1fIvK3NMQMdiws8oAxMwADsABrawAvQdC/d/xPfovDb30/d/xPfovDb31yf53xPeJfEb30+d8T3iXxG99B1j93/E9+i8NvfT93/E9+i8NvfXJ/nfE94l8RvfT53xPeJfEb30HWP3f8T36Lw299P3f8T36Lw299cn+d8T3iXxG99PnfE94l8RvfQdY/d/xPfovDb30/d/xPfovDb31yf53xPeJfEb30+d8T3iXxG99B1j93/E9+i8NvfT93/E9+i8NvfXJ/nfE94l8RvfT53xPeJfEb30HWP3f8T36Lw299P3f8T36Lw299cn+d8T3iXxG99PnfE94l8RvfQdY/d/xPfovDb312bkhk7YPBwYVmDmJNJYCwNr7gH76+QfnfE94l8RvfX1F+xuVnyfCszFiRLckkk+dl4k0G6UpSgUpSgo6UpXmNRUjLvrPwn9RUepGXfWfhP6iunx9xXPpkzZ31QIjlNcpVioUmwjmew1Ajii9VQocSjFgMdKCrFTqWNLsGZLKWiAbpIw2vwqZmn1uF/99v8A8OIr0cmw9ivNAAuzm1xqZyxcsQbsDra4O1iRwrezovOJa/zibb76oLdEXbfm+obnsr0li/NjHSa7202hBJ0q/RBi6XRYHbtqrxWDhWUIMvdwG5vnATbTzcK6jf7OlgoO/wBW/XsQn1ypL83y85swclwFd2XDm4t1ILk6eAva29BYiWMi4zE2Ft9WH69h/Z9ZIr8hxEbBmXMGspsT5gAEXuN4/YfyPZVW0cQKqMvlto2a8g035uAqxUG3QhW9iSVXh0jfHgCraVfL5VLmPW3nQA06jnCBa66TGq24KCNxc0FzJMguTmD7C5tzBsCNQJtHtcbjt6qyxqGvpx7nSQDYwGxOwB83sSaijLIFkTDrhn5sKpVw8mlCt7ad7KegLkENcqbHciPjoI41mhjwblCFjOjV0k85L0eiQAGd1BU3DNvoADAJhmTWUOYOGVVc35kWVzZDfmrbn9R2ij4iIab5i3SBIN4LWF7m/N2AupFz1i1VeZlpXBfAMV0vqsZLkJzTxKNIAAJJuDfeMcbbYx09QbLpSbu1w0iKx5xrG3G5DXvpvx2AtQXQkTcfOLbXv0oNtPpX831ViklhB0nMNz1Xw/YX383t0QT/ACqqxEcSpYZdIyDX0AJCfNsSh4WBPPzMLEj/ABAjb9iVdIDZdKNIjFwZFFnXpaQLmy3It+diBQWsjRC5OObYXNuYNgRcE2i2uCCO3qrIIkIYjHNZPSPmOj1dLze386g5jhYoDHFFg5ZF0nSUaS0ZjUlACL6CebAuN7kcb1lhgjXDs64Rh6AEY1qbK/OIQANShWldrqtxY2GwFBliaNkEi41ytkOyw3AltzZK81cX1DiKyLGhCsMc2ljpU+Yszb9FTze52Ow7KrcPDHGXSLL2AJjUm7gEIQEN9J4WDbcQQSb3Ak5PhYnAjOEeJVAcai/F9LMrE21C9trsOj0gpAFBkEkPEZhcdoOHIHG1zzew6Lcew1+l4Rxx5GxO/MDYNzd7mPhq6PtPCouV4OKVjHLg3TQi2Y84oN1ClRe24FhxPXUVGCsh+QS6S0RAHO3R2kkZna4sWUqjE9hI1MtrhbTrGhVXxrAsLgEQcLE6vqtlsp3O21GEYbQca4YhSLiAXEmoJpJis19DbDsqkxF5Obvl7mMR7oeduObKpGqg6QXs7EMdwF2vxEmYRs8atgJCESLS454IvNENGpGgN0S5I6JNwbgAXAWgjjsrfLjZzZT5izG9rKeb3N9tqwtNACoOYbsSFF8PvYOx/s+yNz+E1Xs5CovyKYrGCQoMg4q0rhrg6wSoVUuRfZrXAr1iMDCjmMZfI6sxBcMxBCR2BN+o8/Io+5usAUFqkSG9sax0qGNuY2Ui4Y+b2Ft70MSdH/jW6QJX6jpAC5K+b3AG9xVPh8UgWQR4CUkIqMgL3/s+idQFrCS9x0uiTbe9e8Z0wifIHZRrXSxkv5wor6ttDaw8hLFmta5N7igs2EQ3OPNrBuOH9EmwP1fAna9BJGP/AKgw4bEwC1722Me17H8qiZbFEzmMYWaJNKsr3lUEkrYkbaZLOLnjYOCbA1ZNkGFJJMXEMPSbg6lHtvtdTY242HYLB4ABIUY99RJUC8Fyy21KBzfEXFx7a9RmRMQkZmd1eKViGCCxRoAtiir1SNx9lZIMkwyMGSPSQzOLFh0msCbXtawG3AV5n/5yH/2MR/8AfhaCypSlBR0pSvMaipGXfWfhP6io9SMu+s/Cf1FdPj7iufTPmOEdzE0bqpjkL9JSwN0kjtswt9Ze/s9tNGJ9ZF4bfHU2lb2dC0Yn1kXht8dNGJ9ZF4bfHU2lBC0Yn1kXht8dNGJ9ZF4bfHU2lBC0Yn1kXht8dNGJ9ZF4bfHU2lBC0Yn1kXht8dNGJ9ZF4bfHU2lBC0Yn1kXht8dNGJ9ZF4bfHU2lBC0Yn1kXht8dNGJ9ZF4bfHU2lBC0Yn1kXht8dNGJ9ZF4bfHU2lBC0Yn1kXht8dNGJ9ZF4bfHU2lBC0Yn1kXht8dNGJ9ZF4bfHU2lBC0Yn1kXht8dNGJ9ZF4bfHU2lBC0Yn1kXht8dNGJ9ZF4bfHU2lBC0Yn1kXht8dNGJ9ZF4bfHU2lBC0Yn1kXht8deIsHLzyyyOh0xugCoV+sMTEkljw5rh7asKUClKUFHSlK8xqKkZd9Z+E/qKj1Iy76z8J/UV0+PuK59LSlKVvZylKUClKUClKUClKUClKUClKUClKUClKUClKUClKUClKUClKUClKUClKUFHSlK8xqKk5d9Z+E/qK/KV0+PuK59LSlKVvZy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340" name="AutoShape 4" descr="data:image/jpeg;base64,/9j/4AAQSkZJRgABAQAAAQABAAD/2wCEAAkGBxASEhUSEBEVFhUXFhgaGRYYGB0YHxcYFiAWFxUYFxcdICghGRolHRUWITEhJSkrLi4vGB81ODMsNyguLisBCgoKDg0OGhAQGy0lHyUrNS0tLS01NS0tLS8tLS0tLS0tLS0tKy0tLS0tLy0rLS0tLS0tLS0tLS0tLS0tLS0tLf/AABEIAMIBAwMBIgACEQEDEQH/xAAcAAEAAgMBAQEAAAAAAAAAAAAABAUDBgcCCAH/xABMEAACAQIEAQcHCQUGBQMFAAABAgMAEQQFEiExBhMiQVFUkxcjMlNh0dIUFRYzQnGCkbEHGFWB00NSYpShoyQ0cvDxCHOSRbKzweP/xAAZAQEAAwEBAAAAAAAAAAAAAAAAAQIEAwX/xAAeEQEBAAIDAQEBAQAAAAAAAAAAAQIREjEyAyFRIv/aAAwDAQACEQMRAD8A62qiw2FGsOI/0/Sv1eA+6vwDrP8AL2CsTuxuDbqX+QJ/mTt/p/OsuWjzh3J6J4n2jqrHK1Zcu+s/Cf1FML/uGXlaUpUfH4tYY2kYMQouQil2P3KoJJ+6trgkUrWsRmuNnnlhwCwKsBCyTTh2DSFQ5jREKnZXS7E8Ta3XWbJ+UBJeHFqsU8ciRkKSyuZRqiaM2vZgDseBUj21G1uNX9Kpc5z6KOF2SaMOHMS6wzASjcjQvSfSLtpXiBxHEWUONiaITLIpjKa+cBGkra+q/C1t71O0aSKVTpynwRjaUTroUqDsb3fZAFtqOrqsN+qpwzGHmTiNY5oIXL9QQC5bt2ANRs1UqlV2LzzCxAmSZVCojknaySMURieoFgRWBuVOCEfOmddIfmzs1w4GrTotqvp6XDhvwpuGquKVElzOBYflDSLzOkNzl7rpa2lrj7O4N6w43PcLEXEkoUoUDDcm8gJRQACWYhSbC5sL1OzVWNKqMRynwSKjviECuhdTudSqQrEW7Cwv2b34GsWN5TYcLPzUsbSQq5YMxVQUNm1OFOwYgGwNjxFRuHGrylUmM5QQpiY4DiIV4h1YnVrbTzKD7Kk3J6RueiAN71nXlDhDNzAnXndZTTv6ajUUva2q29r3I4U3DVWlK1zlZnE8EmHjhkw8fOmTU+IDFQI1DACzrYm/bWLJ+Ur4nDq6mFJbuzek6GGGQxyTR2sWVlW67/aHEDdtPG622ila1Hyvw4xDxSyxqmmAxNv0hMCQWPAAnSATbjWXA587TPG4jAGJliB1FTpjiSW4FiGa7G+6gD7t24ca2ClUkfKzAMjSLiFKqVBIDG5fVp07dMHS1it/RPZVimYwmH5QrhotGvWNwUAvqFuO1No1UqlRYcxhdxGkgZjGJABv5tjZX+4kG3bY9lYDnmF5/wCTc8vPcNAubEjUAxAsrad7E3tUmqsaVVYTlHg5XZI8RGzKGJAPEJs5X+8B12vao30yy7SW+VJYAN17q24YbbrsbsNhY3tUbhxv8X1Kq8fyiwcLBZsRGhZQwu32W2VieCqbGzGw2q0BqTRSlKIU4cW49Qr8aTsryP8Av/SvwmvOuVadFSMu+s/Cf1FRdf31JyxgZDb+6f1FX+XuK59LWte5dzSLhGWPWBI6RyPGrO0cUhCyuqqCxYKSBYbE36q2Glbq4y6u2q4/LsbhpJsRl4jkE1nfDykreVVVNccg4Eqqgqw4qNxvVfluT4qaJsQ4K4tsTFKwlTm08xYLEgVnIQKWGq5uSTvwreqVHFbnWkzclcUbS64jKMRNJoDSIhScKCutSGVhoG+4O+2+1y2Qa8A+CbSmuKRCY9RC85q4aiSbaus778KvaU0jlWkryWxDRSCWLDM7CIX5ye7CIswYSEloiGbUum+k33N6vY8qlbAnC4iXXI8DRvLbiXUqW9vHj12q5pTULlWlS8mcZLqMzQhjFhYwE1Ef8NNzzEkj7Qvt1e3jUzMMhxRlmkhkULLNGzLqZC0aw80V1qLqdYVujxC2uLmtppTjDnVLkeTFMBHg8SEfTAIXtcqyhdHWBxXq9tUI5FTLBFaYSYiOdpWdyyc7dGgUM6WZSItABH93rBNbxUXMMyggAbETRxKTpBkdUBY8ACxFzsdqahMqo8l5OPFNDK4iASHEIUTURrnljmuC5JOyNcniWJsL2qvxvJTFSHGBXijjxEUq6FLlXkdgUlZDtG4UENp9Mtc8BW1yZph1lWBp4hK4usZdQ7DfdUvcjY8B1VEznO0w0kKylEjkMmqR3CBAi6rknbc7cRUaiZlltS5hyZxT/KIEeH5PiZecd2Dc6mrTrVbbMej0WJGm42NqmHk/Jv0l/wCfGJ6/QFuj/wBW1W7ZxhQY1OIhDSi8QMi3lB4GMX6Y+69ejmmHEow5ni54i4i1rrI430X1WsL8KnUOVQs3yYTz4aRgjJFzupWF761CrYEW2IqJneTYhpRJhTEAcPJAyvcBQ5VlddPG1iNO178RarI5vFIkpwssMrxA3USiyuL2WRl1aOBvcbWO1OT2Z/KsNDiNBTnY1fSTe2oXtewuOw2FxT8R+z9aviOSeLMcmHV4eanw8EMjnUWQRIY3Ma2sSQTYkixsd+FS8TySeR31SAI82IY2vqCTwDDix/vAgmtupTjE861VMtzLmFhLYcc2YwDGXQyItw4vYmEkafRuRuL71YcncE2EwgixDJaMPdgSRouzXOrfgd+P86uqGmkcmp/s6yoRYczWYGc6kVuMeHF/ksPsCob26ixqThsoxMcsyqYmw88jSMx1LKhdQrKLbNuNibWBtvatjFKaLlbdtMwfJjF2w0Uzwc3hEZY2jUhpCYngQuOCDS5JAvc24AWqXheTciiEFk83l5wp47uea6Q/w9A/nW0UpqHOtLXkzjI0dIXw7CeCKOQyhiUaOMQlkA9NSBfSbb3N9623AYYRRJECSERVBPEhQFBPt2rPSkmkXK0pSlShRFrb/wDf3Vj3J2/mez2CvUvV9/vr8i2Hbcm493urzp00nMjrJ/P3bVJytLSHe/QP6isS78N//wBfeOIrPgTZyf8AAf1FX+W+cVz8rWlV82YH5M2IVGUiJnCSDSQVBIDrfbhUPIM6MumOWxlMbSXUIqlQ5SwCzS7jo36RG44E2G5nl3+rylU+W54skpgYWk8+Ra1tMMpiF97hraTwsd7VjxPKaJCw5uRipcbaN+aDmQ2LjTbm2tqtq4i4uaJXlK1/E8qo01ao3FhwOnY3mHSOu1iYdrf3lHE2r0OU0d26DkA9QTZLPdm6fUYn2sGGw00F9SqrOs5EBRdJJYqSdrBNaI21wzNZ9goO9r+39jztGgGICSBSyrpIAa7MqLxbTa7A3vwoLSlUWH5UQyOscaOzNosBo/tEeUb6+pYzf/qW1wQawJyxg0c4Y5QObWQ7LZQ2jYvq03AfUd7WDdYIoNkrWeW+VzzpGcNGDKhco5kC82xGkalZWWSNrkMp6rW34W+ZZrHAyK4Yl72tbYAopJuRfeRdhcnqBrHm2dx4dlWRXOoEjSAbkWGniDc3v9wY8AaizaZdXbWMRyaxPyp3aJZUlmgm1iYxc20QiUjRoJYKYtS2IvextxOx5rlrS4jCyaVKRNKWv1a0KqQO25rxFyjia1kkF2VADoU6mTnbEFwVsvG9vZe4rBFysiKraORiyagBo36KyMLFxawcela/VfjTSblWt4rkxjuZSJYoiFCkWZVOpMQ0yqzlSdIQrpCkWYtfa1W+ByjExyzoYIyk0ssgxQcc5HzqkAaClyyXCAhvRtwtY2cfKaEvoCyfWLHqKhV1MWUG5I21Jbtuy7G4rNj89jil5kpIzaVPRUW6ZZVGokAElDx29tRxTzrVMq5LzrDJHNhluMG2HGnEnTL6NlCiPzaNp4nUV1Eb3JrfIFsqjSFsB0RwHsHsFQ5M3jWJJmBVW7dI0mzGzG9vskbE72r8yrN0nLBVdSu/S07gtJGCLMftRPxseFTJpW5WrGla7heVcbMQUYKWUJ6N9LCKxZdV7lpR0QNQ6wOvMvKeEhTpe7BSFBjJIcOVOz2/sz19Y/lKF5Stfl5VwqBqimBNzbSrWUaQWJViALtbjfYnhvXtuUyBtJikB7CYxvdxpuZLcIy1723AvcgUF7SqvH55FFCk5Vyri6gAA20NLuHK2OlTte9YfpLBqRAshLsF6KhtJOi+ux6NucW/Xx7KC6pVbj85jicoysSFRttP9oxRBuwO5B34DrIqEOVUR4RSekq3OgA3aBGsddrA4hN+B3sSLEhf0rX4OVkLgsIptIFySoG2lnU2LXNwpGw48bb15blfCLgxS6gCSvm72CSSE217dCO9jvZ07aDYqUpQUEq3G1eIZBw/L3VmrFLDfcbH/Q15jUyMoPEVIy0ec4k9A8ST1jtqu0OOo/yP/ipmToRISf7h9vWK6fG3nFc+lnjsQI43kbgiMx+5QSeAPZ2GquTPYlZVRD6ZVjptYAyKNI+1qkjKj+Z7L3MiBgVYAggggi4IOxBHWKxNg4je8aG4IN1G4Oq4PsOpv/ke2t7OgfPkG7AObEg2Q7MC2pfvBR/yPsu+fMPe29yOBXcm4QC3G5LAD76nrg4gNIjQDbYKLbCw2+4kfzrw+XQE3MMZJFrlFJsbgi9uFidvaaCulz6BblxYLrL9EnTp50AcPSPNSbey32hfNLnWHUBmuL84T0eHNMsUmrqB1sq+37t6l/N0G3mY9gQOguwa4YDbYG5uPaayNhYyCCikEMCNI3Dm7g+xjue2grG5Q4W4BJvdbXXc6lLAqDuRZW3G1wQLkEV+T5rhWVFcGz2kRSNOoR2k1DhspCkk2HSW/GrAZbB6mP7P2F+yCF6uoEgdl6yNhYyNJRStitiotpNrrbs2G3soKaTlNhwQwHm+aaRpLWtYQMosdySk6n/Tc7VYnGQ85zVulfTfTtr087ov/e09OvTZVhjxgiPR0+gvoi1l4cOiNvYKzDCxhtYRddtOrSL6f7t+NvZQVz5/h9Ic6tOhZLlTsj6hE3aNWlgOvttWKTlBHzmkodNrFiDfUefGgLbc/wDDt99x/Oy+bYNvMx7ardBdtWzW26xx7a9vgoje8aG973UG99QN9ux3/wDk3aaCpw+fwNdWQhw2koF1EHWERT2HpIewX47Gsj59hwqyAXQkDVawPQaQAXHUB12tc9e1WCZfCLFYowQABZALAHUANtgDv99eTlmHPGCL7P2F+yLL1dQ2HYKD8y/ELKC4UbOQD2hdgeHZUsqOyscGGjT0EVdgOiANhew26hc/may0H4VHC1Ao7K/aUHkRjsHG/wDPt++gjXsH5V6pQeTGOwflQxr1gfl/32D8q9UoMWJw6SIyOLqwII7QdiK982Owcb8Ovt++vVKDyyA8QP8AzxpoHYP+/wDwK9UoMM+FR1ZGUFWBDDtDbHh99ecLg441CIoAFz27sSWJJ3NyT+dSKUClKUFHSlK8xqKkZd9Z+E/qKj1Iy76z8J/UV0+PuK59LSlKxmZN+kNuO42rezslK8s4HEgW7TWLHYxIYnmlNkjRnY2JsqAsxsNzsDsKDPStE8r+Rd8PgzfBTyv5F3w+DN8FBvdK0Tyv5F3w+DN8FPK/kXfD4M3wUG90rRPK/kXfD4M3wU8r+Rd8PgzfBQb3VP8APVmsyqqiRlYlzdAuoB5BpsoYqum53Dg1rnlfyLvh8Gb4KeV/Iu+HwZvgoLWPlJOR/wAoQSIrAva7SHDqy2K/ZM5v/wBHVfaTDnztpvEFuAek5ABsp0bKSZLsQFtfoN1i1UPlfyLvh8Gb4KeV/Iu+HwZvgoNgj5QAuisoUMVVmLeg7CYlDt6Q5pRbj5wey8OblWyhSMOW1Q6tmPRmsvmG6Ox1Mqk8RcbVV+V/Iu+HwZvgp5X8i74fBm+Cg2TFZwyXAiudOsbmxj03Jvb0g/R0/wCIH2VjkzuRD04f7VlOks2mNSA0jdDa2pduy++1a/5X8i74fBm+CnlfyLvh8Gb4KDaMjzQ4hWJVVsbWDhyOPpAeiduB3qzr8RgQCOBF/wA6/aBSlKBSlKBSlKBSlKBSlKCjpSleY1FSMu+s/Cf1FR6kZd9Z+E/qK6fH3Fc+lpVH9H7MzB13lMgDIW3YuSCC+kjzh4BeAveryqTEZ2yq5Ed2UzDTvfUhYQiwF/OBdv8AS9b2dj+jCgdGVr+aHTUMCIGjaK4Fibc32/bc7Xr3m+UOcBicNFZmfDyxpfo9J0KKD1AXPUAAPurzNncwLKsBZ99KgHYhrEO1rA6QX7D1auNZMJm8rvIOZIQIzIxBBbSEIFtzfpm4IW1ttW9g+e/IrnXqovFWnkVzr1UXirXfIs+mLxKYxpfVeQDo7cxYDUw388421bxnbiB6xGeThii4ZiTzuj0rNzciRrc26NwXYjsUWvfYOA+RXOvVReKtPIrnXqovFWvoNs6ksWWI2vGApDBgrtEupujYbSMbX+wf8WmDFymxBVicIVKxoTuxvIVmMii6rdQ0agNcX1dW1w4V5Fc69VF4q08iudeqi8Va78mdzkqohvqYqJACVBETynUFJAF1Vb6iCSdwbA5oc2m6OuMC4UkdIbMussCRYKp6Jvve/sDB89+RXOvVReKtPIrnXqovFWtj/bpynx+FzFI8Ni5okOHRiqOVGotKCbDrsB+Vc7+n2b/xHE+I3voNh8iudeqi8VaeRXOvVReKta99Ps3/AIjifEb30+n2b/xHE+I3voNh8iudeqi8VaeRXOvVReKtZ+WOY5vglwkkebYmaPEwh1fWy9LbUoW54Bk6+s1ZYDL8/kPMtnXN4ooHGFad9ekjUNVgQrW3t2b7UFN5Fc69VF4q08i2deqi8Vao8Vy2zqN2jkx+KV0YqymRtmU2YHfqINYvp9m/8RxPiN76D68gUhVB4gAV7r5A+n2b/wARxPiN76fT7N/4jifEb30H1/SvkD6fZv8AxHE+I3vp9Ps3/iOJ8RvfQfX9K+QPp9m/8RxPiN76fT7N/wCI4nxG99B9f0rj/wD6fc/xeL+W/KsRJNo+T6ecYtp1c/qtfhfSPyFdgoFKUoFKUoKOlKV5jUVIy76z8J/UVHqRl31n4T+orp8fcVz6WlR3x0I1XlQaLBrsOjfhq32v7akVTtydiJJLydJ9R6ZFjznPWS3oC+x02vYXuRet7OtI50Y2VlJABsCDsdwfuNZKgwZaqEkMSNRYAhTYswdulbVxHbt/IWnUGr5x+0LKsLM+HxOLCSpbUpSQ21AMNwpB2YHY9dQ/Ktkffl8OX4K5l+0/9nGbYvM8RiMNhdcTmPS3OxLfTHGp2ZwRupG4rVvJDnvcv96D+pQd28q2R9+Xw5fgp5V8j78vhy/BXCfJFnvcv96D+pX5hf2S5y7BfkygHixljKr95Vj+Q3oO7+VbI+/L4cvwU8q2R9+Xw5fgrkOD/Y1jRHijiVKyIAMNpki0ztc8SzAqDYelpO/8qiZN+xrNJZCmIVMOqqGLM6Scb2sEY9h4kcKDq2Y8tuS2IbXiHwsr2tqkwzObC5Au0ZNtzt7axYbPeSMjKkcOCZ2ICquCJJJ2AA5qtN5M/sjeHG2xkKYnBshAmV9Gl2Nl1JqDXvcbAjcG/G205NkuaMmKweJwsWHhKSLgpYub821nVLaWL3K76iAeO4uBQXmeYbIMKE5/A4SMyMFTVhFsWNtiwjIU73sbcD7bRpYcgjxa4OTD4L5QxFovkaAbi4IJjIN/+r2Vp+Vchc0fJsRgMXhiJEdZcL5yJul9pQQ9l+2NyPrDV7nGV5oYsJicPl0EmYpHzUrSMmqEgCzIecCNfUx4m2oe2gvfl2SyJiI9MBjwRJZeYv8AJT0gxRNG1mRjdBVVLy35NtKJzLhhPdSZ/k76+jYbSc3q3UaePD8q5VN+y7lE5dmwrEyNqfz8PTa5a7DnNzck/wA6j+SHPe5f70H9Sg67Pyr5IuxeQYN3YkszYQsWJ3JJMVyT21j+knI7+5gf8n//ACrk3khz3uX+9B/Up5Ic97l/vQf1KDvPJ7LuT+OjaXB4PBSorlCwwqLZgFYizIDwZfzq1+huVfw3B/5eL4a1r9inJzF4DBSw4yLm3bEM4XUj3UpEoN0JHFW29ldBoKP6G5V/DcH/AJeL4afQ3Kv4bg/8vF8NXlKCj+huVfw3B/5eL4afQ3Kv4bg/8vF8NXlKCDlmTYXDavk2Ghh1W1c1GserTfTq0gXtc2v2mp1KUClKUClKUFHSlK8xqKkZd9Z+E/qKj1Iy76z8J/UV0+PuK59LSqg5lMG6UZ0iRlYCNyVQFgrhhcPq6J2HRDb8CRb1DfNcMCwM8QKtpYF1GltzpO+x2O3sNb2dSJnGON74axtHp6B9Jvk4f7e+nnZOOj0OJsxW/wAFI7L5xQrbXA7bA/d19RI9ppLjoVAZpYwCSASwAJFwQCTuRY7ew15+coN/PR7NpPTXZt+id/S2O3sNB86ftpzvFxZtMkOJmRQsXRSVlAuiE7A2FaN9Jcf33E+M/wAVfX+IbCG7yGHrBZtP2ToIJPYw0/ftRosIGVSsAZt1UhLsP8I6/wCVB8gHlLj++4nxn+Ku04vMIcZlOEzDE4zFwrCuiUYZiDI91jswHDpLsT/f9orqdsFdR5i7X0jodKxsdPbY7bViDYNlYrJAYiLMAUK3UgEnq+0oN/8ADQcFyfliUzPDYiAYxMCWETfKJXlDM+pS+piVU7g2BNtJq6n5UjLMVj8vx0uJEUr85DiEOt4lcBlA1k9EbAWvYqdt9u0Sph2TReOx2X0SASAF0jhfpC33jtrzKuFUeeMN1Chi2no32UEtwv1X40HzHm3LHm9C4HEY2QrKJGnxEzXcreyCIMVEd9zcknbhaqjNOWWY4iVpZMXMGY3sjsiiwAGlFIA2A/U3O9fXKYHDkAiKMgi4IVdweBG1ctxn7Y8ojkeNsDNdGZTaOK11JBt0+G1Bw76S4/vuJ8Z/ioOUmP77ifGf4q7X5a8n7hN4cPx08teT9wm8OH46Din0lx/fcT4z/FT6S4/vuJ8Z/irtflryfuE3hw/HTy15P3Cbw4fjoOKfSXH99xPjP8VPpLj++4nxn+Ku1+WvJ+4TeHD8dPLXk/cJvDh+Ogn/APp7x802DxDTSySMMRYF2LkDQhsCSdtzXVK5FD+3XK02TB4lfuSIfo9e/L5lvdsV+Uf9Sg61SuS+XzLe7Yr8o/6lPL5lvdsV+Uf9Sg61SuS+XzLe7Yr8o/6lPL5lvdsV+Uf9Sg61SuS+XzLe7Yr8o/6ldJ5PZumMw0WJjVlSVdQDWuBuN7Ei+3bQWNKUoFKUoKOlKV5jUVIy76z8J/UVHqRl31n4T+orp8fcVz6WlVmNyRJDfnJFPO87dSuzc3zFt1O2k/n+VWdU0mOxN36FrOR9U7aVDWV7hvO6lsbJ6OrfhvvZ3o5Cu3npRpkeQW0bGQuzj0N1u5O/YK9nI47WVnX6wEggkiUhpF6QIAJC8ACLceN4EuY4/plYVsEbRdHuzhNSXGq4DG3R2tuC17XLmeODaTCvoMbCN+k4aYKoe5VLhItzt07gkWoJUXJyFGDxvIrAswIKmzOXLGxUgkhyu99gOsXrM2SRWUXcaI1RbNw07o1uDMDYgkGxAIqNPmGKERZUBYSKoPMyC6ELqbmr6xYkj+V+FY8Xm2JCjRGdXOhWJglI5sxswYAbk6wo2Jtex3oJEXJuBSukuAhBRSxYLYo9ule4ul972JJFjYjIckjuCHcMrSsrDTsZn519ipB3JAuOB7d6wyYzFlX0BQwewDQuRp16Qb6xrunS6Po8DWNcfjQzho1C6iFYRu3RDsuooGu2wU2FvTBFwDYM82QIxvzsg6SsLaNnQxkOLrxPNLcG43Owo/J6JmLM8pZiC51kaipUobCwWwUAadO1/vqImZ429jALGVVDBG+r0KzMRe4JZtuyxU7rc5hmGJ0glNJPpeZkbQbG6WDXk325wWXb27BaYLCLEgReACjgo9FVQeiAOCj/AMWA4jmP7CMTLLJIMbENbs1tDbaiTbj7a7hhJGZQXXS3Wt72PWL2F/vG1fIvK3NMQMdiws8oAxMwADsABrawAvQdC/d/xPfovDb30/d/xPfovDb31yf53xPeJfEb30+d8T3iXxG99B1j93/E9+i8NvfT93/E9+i8NvfXJ/nfE94l8RvfT53xPeJfEb30HWP3f8T36Lw299P3f8T36Lw299cn+d8T3iXxG99PnfE94l8RvfQdY/d/xPfovDb30/d/xPfovDb31yf53xPeJfEb30+d8T3iXxG99B1j93/E9+i8NvfT93/E9+i8NvfXJ/nfE94l8RvfT53xPeJfEb30HWP3f8T36Lw299P3f8T36Lw299cn+d8T3iXxG99PnfE94l8RvfQdY/d/xPfovDb312bkhk7YPBwYVmDmJNJYCwNr7gH76+QfnfE94l8RvfX1F+xuVnyfCszFiRLckkk+dl4k0G6UpSgUpSgo6UpXmNRUjLvrPwn9RUepGXfWfhP6iunx9xXPpkzZ31QIjlNcpVioUmwjmew1Ajii9VQocSjFgMdKCrFTqWNLsGZLKWiAbpIw2vwqZmn1uF/99v8A8OIr0cmw9ivNAAuzm1xqZyxcsQbsDra4O1iRwrezovOJa/zibb76oLdEXbfm+obnsr0li/NjHSa7202hBJ0q/RBi6XRYHbtqrxWDhWUIMvdwG5vnATbTzcK6jf7OlgoO/wBW/XsQn1ypL83y85swclwFd2XDm4t1ILk6eAva29BYiWMi4zE2Ft9WH69h/Z9ZIr8hxEbBmXMGspsT5gAEXuN4/YfyPZVW0cQKqMvlto2a8g035uAqxUG3QhW9iSVXh0jfHgCraVfL5VLmPW3nQA06jnCBa66TGq24KCNxc0FzJMguTmD7C5tzBsCNQJtHtcbjt6qyxqGvpx7nSQDYwGxOwB83sSaijLIFkTDrhn5sKpVw8mlCt7ad7KegLkENcqbHciPjoI41mhjwblCFjOjV0k85L0eiQAGd1BU3DNvoADAJhmTWUOYOGVVc35kWVzZDfmrbn9R2ij4iIab5i3SBIN4LWF7m/N2AupFz1i1VeZlpXBfAMV0vqsZLkJzTxKNIAAJJuDfeMcbbYx09QbLpSbu1w0iKx5xrG3G5DXvpvx2AtQXQkTcfOLbXv0oNtPpX831ViklhB0nMNz1Xw/YX383t0QT/ACqqxEcSpYZdIyDX0AJCfNsSh4WBPPzMLEj/ABAjb9iVdIDZdKNIjFwZFFnXpaQLmy3It+diBQWsjRC5OObYXNuYNgRcE2i2uCCO3qrIIkIYjHNZPSPmOj1dLze386g5jhYoDHFFg5ZF0nSUaS0ZjUlACL6CebAuN7kcb1lhgjXDs64Rh6AEY1qbK/OIQANShWldrqtxY2GwFBliaNkEi41ytkOyw3AltzZK81cX1DiKyLGhCsMc2ljpU+Yszb9FTze52Ow7KrcPDHGXSLL2AJjUm7gEIQEN9J4WDbcQQSb3Ak5PhYnAjOEeJVAcai/F9LMrE21C9trsOj0gpAFBkEkPEZhcdoOHIHG1zzew6Lcew1+l4Rxx5GxO/MDYNzd7mPhq6PtPCouV4OKVjHLg3TQi2Y84oN1ClRe24FhxPXUVGCsh+QS6S0RAHO3R2kkZna4sWUqjE9hI1MtrhbTrGhVXxrAsLgEQcLE6vqtlsp3O21GEYbQca4YhSLiAXEmoJpJis19DbDsqkxF5Obvl7mMR7oeduObKpGqg6QXs7EMdwF2vxEmYRs8atgJCESLS454IvNENGpGgN0S5I6JNwbgAXAWgjjsrfLjZzZT5izG9rKeb3N9tqwtNACoOYbsSFF8PvYOx/s+yNz+E1Xs5CovyKYrGCQoMg4q0rhrg6wSoVUuRfZrXAr1iMDCjmMZfI6sxBcMxBCR2BN+o8/Io+5usAUFqkSG9sax0qGNuY2Ui4Y+b2Ft70MSdH/jW6QJX6jpAC5K+b3AG9xVPh8UgWQR4CUkIqMgL3/s+idQFrCS9x0uiTbe9e8Z0wifIHZRrXSxkv5wor6ttDaw8hLFmta5N7igs2EQ3OPNrBuOH9EmwP1fAna9BJGP/AKgw4bEwC1722Me17H8qiZbFEzmMYWaJNKsr3lUEkrYkbaZLOLnjYOCbA1ZNkGFJJMXEMPSbg6lHtvtdTY242HYLB4ABIUY99RJUC8Fyy21KBzfEXFx7a9RmRMQkZmd1eKViGCCxRoAtiir1SNx9lZIMkwyMGSPSQzOLFh0msCbXtawG3AV5n/5yH/2MR/8AfhaCypSlBR0pSvMaipGXfWfhP6io9SMu+s/Cf1FdPj7iufTPmOEdzE0bqpjkL9JSwN0kjtswt9Ze/s9tNGJ9ZF4bfHU2lb2dC0Yn1kXht8dNGJ9ZF4bfHU2lBC0Yn1kXht8dNGJ9ZF4bfHU2lBC0Yn1kXht8dNGJ9ZF4bfHU2lBC0Yn1kXht8dNGJ9ZF4bfHU2lBC0Yn1kXht8dNGJ9ZF4bfHU2lBC0Yn1kXht8dNGJ9ZF4bfHU2lBC0Yn1kXht8dNGJ9ZF4bfHU2lBC0Yn1kXht8dNGJ9ZF4bfHU2lBC0Yn1kXht8dNGJ9ZF4bfHU2lBC0Yn1kXht8dNGJ9ZF4bfHU2lBC0Yn1kXht8dNGJ9ZF4bfHU2lBC0Yn1kXht8dNGJ9ZF4bfHU2lBC0Yn1kXht8deIsHLzyyyOh0xugCoV+sMTEkljw5rh7asKUClKUFHSlK8xqKkZd9Z+E/qKj1Iy76z8J/UV0+PuK59LSlKVvZylKUClKUClKUClKUClKUClKUClKUClKUClKUClKUClKUClKUClKUClKUFHSlK8xqKk5d9Z+E/qK/KV0+PuK59LSlKVvZylKUClKUClKUClKUClKUClKUClKUClKUClKUClKUClKUClKUClKUClKU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00034" y="3000372"/>
            <a:ext cx="7858180" cy="1928826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Los documentos que se encuentren clasificados deberán llevar la leyenda correspondiente de conformidad con lo dispuesto el artículo 36 del reglamento.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643578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2290" name="Picture 2" descr="http://st2.depositphotos.com/1031343/6464/v/450/depositphotos_64642931-Classified-stam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500042"/>
            <a:ext cx="4276725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67600" cy="1143000"/>
          </a:xfrm>
        </p:spPr>
        <p:txBody>
          <a:bodyPr>
            <a:normAutofit/>
          </a:bodyPr>
          <a:lstStyle/>
          <a:p>
            <a:r>
              <a:rPr lang="es-MX" dirty="0" smtClean="0">
                <a:latin typeface="Corbel" pitchFamily="34" charset="0"/>
              </a:rPr>
              <a:t>ELABORACIÓN DE VERSIONES PÚBLICAS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1</a:t>
            </a:r>
            <a:r>
              <a:rPr lang="es-MX" dirty="0" smtClean="0">
                <a:latin typeface="Corbel" pitchFamily="34" charset="0"/>
              </a:rPr>
              <a:t>) La versión pública será elaborada por las áreas y aprobada por el Comité de Transparencia. </a:t>
            </a:r>
          </a:p>
          <a:p>
            <a:pPr>
              <a:buNone/>
            </a:pPr>
            <a:r>
              <a:rPr lang="es-MX" dirty="0" smtClean="0">
                <a:latin typeface="Corbel" pitchFamily="34" charset="0"/>
              </a:rPr>
              <a:t>2) No podrá omitirse de las versiones públicas:</a:t>
            </a:r>
          </a:p>
          <a:p>
            <a:pPr>
              <a:buNone/>
            </a:pPr>
            <a:r>
              <a:rPr lang="es-MX" dirty="0" smtClean="0">
                <a:latin typeface="Corbel" pitchFamily="34" charset="0"/>
              </a:rPr>
              <a:t>    a) Obligaciones de Transparencia</a:t>
            </a:r>
          </a:p>
          <a:p>
            <a:pPr>
              <a:buNone/>
            </a:pPr>
            <a:r>
              <a:rPr lang="es-MX" dirty="0" smtClean="0">
                <a:latin typeface="Corbel" pitchFamily="34" charset="0"/>
              </a:rPr>
              <a:t>    b) El nombre de los servidores públicos y sus firmas autógrafas.</a:t>
            </a:r>
          </a:p>
          <a:p>
            <a:pPr>
              <a:buNone/>
            </a:pPr>
            <a:r>
              <a:rPr lang="es-MX" dirty="0" smtClean="0">
                <a:latin typeface="Corbel" pitchFamily="34" charset="0"/>
              </a:rPr>
              <a:t>    c) Información que documente decisiones y actos de autoridad concluidos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5973910"/>
          </a:xfrm>
        </p:spPr>
        <p:txBody>
          <a:bodyPr/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3) Los sistemas empleados para eliminar la información en las versiones públicas no permitan la recuperación o visualización.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5" name="Picture 6" descr="http://images.slideplayer.es/11/3267920/slides/slide_18.jpg"/>
          <p:cNvPicPr>
            <a:picLocks noChangeAspect="1" noChangeArrowheads="1"/>
          </p:cNvPicPr>
          <p:nvPr/>
        </p:nvPicPr>
        <p:blipFill>
          <a:blip r:embed="rId3"/>
          <a:srcRect l="11892" t="30127"/>
          <a:stretch>
            <a:fillRect/>
          </a:stretch>
        </p:blipFill>
        <p:spPr bwMode="auto">
          <a:xfrm>
            <a:off x="1571604" y="2214554"/>
            <a:ext cx="589324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082660"/>
          </a:xfrm>
        </p:spPr>
        <p:txBody>
          <a:bodyPr/>
          <a:lstStyle/>
          <a:p>
            <a:r>
              <a:rPr lang="es-MX" dirty="0" smtClean="0">
                <a:latin typeface="Corbel" pitchFamily="34" charset="0"/>
              </a:rPr>
              <a:t>LEYENDA EN LOS DOCUMENTOS CLASIFICADOS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Fecha de sesión del Comité de Transparencia donde confirmó la clasificación. 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Nombre del área 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La palabra reservado o confidencial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Partes o secciones reservadas o confidenciales en su caso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Fundamento legal 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Periodo de reserva </a:t>
            </a:r>
          </a:p>
          <a:p>
            <a:pPr marL="457200" indent="-457200">
              <a:buFont typeface="+mj-lt"/>
              <a:buAutoNum type="arabicParenR"/>
            </a:pPr>
            <a:r>
              <a:rPr lang="es-MX" dirty="0" smtClean="0">
                <a:latin typeface="Corbel" pitchFamily="34" charset="0"/>
              </a:rPr>
              <a:t>Rúbrica del titular del área.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4857784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A falta de lo previsto en el reglamento de transparencia, deberán observar lo dispuesto en los </a:t>
            </a:r>
            <a:r>
              <a:rPr lang="es-MX" b="1" u="sng" dirty="0" smtClean="0">
                <a:latin typeface="Corbel" pitchFamily="34" charset="0"/>
              </a:rPr>
              <a:t>“Lineamientos Generales en Materia de Clasificación y Desclasificación de la Información”</a:t>
            </a:r>
            <a:endParaRPr lang="es-MX" b="1" u="sng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3074" name="Picture 2" descr="http://portaltransparencia.gob.mx/buscador/imagenServlet?archivo=067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57430"/>
            <a:ext cx="4357718" cy="3376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4" name="Picture 10" descr="http://1.bp.blogspot.com/__c3ABMPop_8/TRyukA-OyOI/AAAAAAAACSw/7vuMQgYGzRY/s1600/camino%2Bequivoca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5891" y="930408"/>
            <a:ext cx="3279438" cy="392735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86766" cy="5966480"/>
          </a:xfrm>
        </p:spPr>
        <p:txBody>
          <a:bodyPr anchor="ctr"/>
          <a:lstStyle/>
          <a:p>
            <a:pPr algn="r"/>
            <a:r>
              <a:rPr lang="es-MX" dirty="0" smtClean="0">
                <a:latin typeface="Corbel" pitchFamily="34" charset="0"/>
              </a:rPr>
              <a:t>INCOMPETENCIA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67588" name="AutoShape 4" descr="data:image/jpeg;base64,/9j/4AAQSkZJRgABAQAAAQABAAD/2wCEAAkGBxISEhUTEhAVFRUWFhUWGRgYGBcYGRoaGBUXFhgaGBcYHCggGBolGxoYIjEjJSkrLi4uGCA1ODMsNygtLisBCgoKDg0OGxAQGy0lICYtLS0tMDItKy8vLS0wLS0tLS8wKy0tLS0tLzAtLS0tLS0tLS03Ky0tLS0tMi0vLS01Lf/AABEIAPYAzQMBEQACEQEDEQH/xAAcAAEAAwEAAwEAAAAAAAAAAAAABQYHBAECAwj/xABHEAABAwIDBQQGBwUHAgcAAAABAAIDBBEFITEGEkFRYQcTcYEUIjKRobEjQlJicoLBU5Ky0dIWM0NUk6LwFeEkNGNzlMPx/8QAGwEBAAIDAQEAAAAAAAAAAAAAAAMFAQIEBgf/xAA1EQACAgECAgcGBgMAAwAAAAAAAQIDBBEhEjEFEyJBUZHRYXGBobHwBhQyUsHhI0LxFRZT/9oADAMBAAIRAxEAPwDcUAQBAEAQBAEAQBAEB86idrGl73BrWi5c4gADmSdFhtJas2hCU5KMVq33GebQ9qUbCWUkfeEf4j7hnk3Vw8bea4bc5LaC1PVYP4XsmlLJlwrwXPz5L5lHxHbOvmJ3qp7RyjPdjw9WxPmSuOWTbLvPSUdCYNK2rT9+/wBdiGmq5H+3I934nE/MqFyb5ssYUVQ/TFL3JHtT4hNH/dzSM/C9zfkVlTkuTNbMamz9cE/eky27P9pFVCQJz38fG9g8Do7j+bXmF1VZk4/q3RRZ34axrk3T2JfLy7vh5GvYXiMdRE2WJ28xwuD8wRwI5K0hNTXEjweRj2Y9jrsWjR1rYhCAIAgCAIAgCAIAgCAIAgCAIAgCAIAgObEqJs8T4nj1XtLT5i1x1Gq1lFSTTJaLpU2RshzT1PzjiVG6CV8Tx60bi0+RtcdDr5qhnBxk4s+sY+RG+qNseTWpzXWpNqLoNRdBxC6DiND7HMVc2eSmJ9R7TIBye2wNvFv8IXfgz0k4nlPxTjKVUb1zT0fufo/qa6rM8OEAQBAEAQBAEAQBAEAQBAEAQBAEAQBAEBQdstgXVlWyaN7Y2ubaUkXN22DSBxJGWo9lcd+L1k+JfE9H0X06sPGdUk5NPs/Hn89/id+G9nFBEBvRuld9qRx/hbZvwW8cSuPdqc9/4gzbXtLhXgl/L1Z7Yr2d0EzSGxdy7g5hOXi0ndI8vMJPFrktloYx+n82qWrlxLwfrzMTxShdBNJC/wBqN7mnkbHUdDr5qqnBxk4s+gY+RG+qNseTWpyrUm1Lj2TQl2IMI+pHI4+G7ufNwXVhr/KUP4jsSwWvFpfz/BuStj56EAQBAEAQBAEAQBAEAQBAEAQBAEAQBAEAQBAfKrqWRMdI9wa1gLnE6AAXKw2ktWbQhKclGK1b2R+bsdxL0iolmtbvHucByBPqg9QLKlslxScj6jh0/l6IVeC09TgutDp1Nj7IcAMULqmQWdNYMB1EYzv+Y5+DQeKssOvhjxPvPD/iPOV1qpjyjz9/9fXU0Jdh5sIAgCAIAgCAIAgCAIAgCAIAgCAIAgCAIAgCAxXtM209JcaaB30DHes4f4jgfiwHTmc+Srcm/i7K5HtuhOi+oXX2/qfJeC9X8uXiUG65D0Wpf+zzYR1SW1FQ0iAZtadZf5M68eHNdePj8XalyPPdMdMqhOml9vvf7f7+htDWgCwFgMgFZHiNdTygCAIAgCAIAgCAIAgCAIAgCAIAgCAIAgCAICrdpeKupqCQsNnyERNPLf8Aat13Q5QZE+Gt6Fn0Pjq7Lipclv5f3ofn66qz6DqXbsw2VbWTOlmbeGG1xwe85hp+6NT5DiujGqU3q+SKTpvpF41ahX+qXyXr4G5taALAWAVmeGPKAIAgCAIAgCAIAgCAIAgCAIAgCAIAgCAIAgCAgNttnTX0/ciQRkPa8OI3tARpccCVFbX1kdDu6PzPyl3Waa7aFAPY/Jp6ay//ALZ/qXN+TfiXv/skf/m/P+i9bCbNOw+ndC6QSF0hk3gCNWsbaxP3fiummvq46FJ0lmrMtViWmi0+vqWRSleEAQBAEAQBAEAQBAEAQBAEAQBAEAQBAEAQBAEBTe1XGJqaivCS10kjYy8ZFrS1ziQeBO7a/XmoMibjDYtehseu/J0s3SWunjyMFEzt7f3jvXvvXO9fnfW6rdXzPb8EdOHTY3bsnx2WqpHCZxe+J+5vnMubugjePFwuRfwVjjTco7niumcWFF/YWia108C7LoKgIAgCAIAgCAIAgCAIAgCAIAgCAIAgCAIAgCAIDixjC4qqF8Mzd5jxnwI4gg8CDmtZRUloyWm6dM1ZB6NGby9jbd/1a0hl9DEC63LeDwCetvJcv5Tfmegj+IpcO9e/v28tP5NB2bwGGihEMINrlxJ9pzjq5x55AeQXTCCgtEUWVlWZNnWWc/oSi3OcIAgCAIAgCAIAgCAIAgCAIAgCAIAgCAIAgCAICPxHFmRZe07kOHieCGrloRTtoJeDWe4/zWTXjZ2UWPNcbSDd6jTz5LBlSJlDcIAgCAIAgCAIAgCAIAgCAIAgCAIAgCAIAgCA5sRqO7jc7iBl4nIIYb0RTXOJNybk5krJEeEAQFn2dqS6MtOrDbyOn6rBJF7EqhsEAQBAEAQBAEAQBAEAQBAEAQBAEAQBAEAQEXtID3DiOBafK6GsuRTPSFkjHpCAekICz7IglsjuBIA8gSfmhvAsCwbhAEAQBAEAQBAEAQBAEAQBAEAQBAEAQBAEB6yMDgWkXBBBHMHIoDP8cwWWAktBfHwcM7Dk7l46fJZInHQhPSeqGCUwjC5qgjdaQzi8j1fL7R6D4IZS1NCoqVsTGsZo0e/mT1JWCRLQ+6GQgCAIAgCAIAgCAIAgCAIAgCAIAgCAIAgK5tXtQ2ksxrQ+VwvY6NGgLra3N8uhQ1lLQqp2+quUX7rv6lk14meP7fVXKL90/wBSDjZ8TtlMTcxU9+fd5+/eQxxH2/t7Vcov3T/UhnjY/t7Vf+l+6f6kHGyb2Y20M0ohna0F2TXNuBf7JBJ15rBlSLmhuEAQBAEAQBAEAQBAEAQBAEAQBAEAQBAZF2lktrjf60cbh4Zt+bSskcuZVfSENR6QgHpCAekIB6QgJbZEGStp2j9o13kz1z8GoZXM3FYJQgCAIAgCAIAgCAIAgCAIAgCAIAgCAIDKO2iPdlp5PtMkZf8AA5pH8ZWSOZQ6SB8rZXMtaFneOzz3d9rMuebgfAFDU5fSEA9IQD0hAdU8D2QxTEjdldI1uef0ZaHEjld1vIoC3dkMHeVrn8IonH8zyGj/AG76G0OZsqwSBAEAQBAEAQBAEAQBAEAQBAEAQBAEAQGcduMH/g4ZB9ScA+D2PHzDUNJmZ7IVP/nW88Pqj5sDJB/CVk0RX/SEA9IQD0hAWHaafcp8PivpSmb/AORPI75NCB9xonYVS/QVE5HtytjHhGze+ch9ywbwNOQ3CAIAgCAIAgCAIAgCAIAgCAIDjxevEEL5XC4YL2va5vYC/C5IC3rg5yUUR22dXBy8CBj2zb9aBw8HA/MBdDxH3Mrl0pHvizpj2wgOrZB5NPyctXiz9hIukqnzT+/idDNqKU/4hHi136BaPHs8CVZ9D7/kyu9ps0dZhFUYJBJ3W5IS3O3dvbI6/wCS60lCUHpJaE8LIWx1g9TF+zp5fWiMC4kgq2O8DSyn5gDzWGI8ysMqch4BZ0MHt6QmgPV9TYE9FjQFu7TW9zVRQ6CGipIx4Nj/AJkojMjcey3DHU+GUzXgh72mVwORBlcZACOBDSB5LUkS0Ra0MhAEAQBAEAQBAEAQBAEAQBAEBSe1WrIpo4Gn1ppWjyb638W4u7Aj23J9yODpCT6tQXeyMrKejjeGf9QjLibZMLgPxOaSG+aljK2S14GV1mPTF6davL0ZIDZOVwDmSxPaRcEE2I6EAhR/morZpkn/AI2xrWMkyv7U4LJCGCXds7etuknS3Qc100WqevCc1+NOnTi03O7YXFqenjkgnvuyPvci7LFoaWu93K2aiy6p2NSj4HXgZMKk4z72WXZ3YzDaZzpqOnY10jS3fD3vG6cyGbziGj8NtOirWmnoy4i01qj8lvJaS06tJB8RkmphxPHepqY4T60nrvYw6Oc1vvcAto7tI1l2Yt+BrbqSGpnYG0wleNDulxs27smjW2equJ0xS45nnqp2pcEG9+5Fk/6bUfsJv9N/8lF1kPFDqbf2vyZxYrUVNNuPAljdvgtLg4D1c7Z68LjkVJXGuzVbMa21tSeq9+pp2zOOMrIGytydo9v2XDUeHEHkVV30uqfCz0GPerocS+JLKEnCAIAgCAIAgCAIAgCAIAgM+7XKe7KeTk6Rn7wDh/AVZdHS3kiq6UjtGXvX35FGwrCp5zeGF7wL3IHq5feOV+mq77bYQXaehV10zs/RFskcKxmopHERuLbH1o3A7t+O8w6HwsVDZVC1b+ZtVfZS+y9PY/QulNtFRV7RFVMEb+G8bC5+xJlY9DbzXDKi2l8UHqvvuLOOTRkrgtWj++TIzGdiJY7ugPet+zkHj9HeVj0U1WZGW0tvoQXdHzhvDdfP+yBoMRnpnnu3uYQfWadL8nMPH4rpnXCxbrU467bKn2Xp9+Bh2L/381/2sn8ZVLJaSaPSVy4op+KJ6rrY/wDo0EA/vPTJpXZZAd0xgz4k2+Cy4NR4u4KyLnwd/MjtkMNfU1sEMbd57n5C4HsgvNyeAAJ8ltS4xsTlyRrfGUq5Rjza0P09sdsWyjPevfvzFpFxkxoOoaNSep9wU+Tlu3spaI58XDVPab1ZPYxi8NLGZJnho0A4uPJo4lc9dUrHwxR022wqjxSZl2KbSyYg8hzQ2Bnsx5E3NxvOPF1r6ZC/HVWsMdULbmyhysuVz05I7dimOiq29ySBJ6r26tLQCb9COB624qPJalX2u7kZwZzVyUe/makqo9CEAQBAEAQBAEAQBAEAQBAc1dQRTBolja8NcHAOFxvAEA2ORyJW0Zyj+l6Gk64z2ktToY0AAAAAaAZBam5E47s5BVD6Rtn8JG5OHj9odCpqr518jnvxa7l2lv495m+P7LT0t3Ed5F9toyH426t+XVWdWRCzbkykyMOynd7rx9fA8YFtVUUtmh3eR/YecgPuu1b8uiW40LN+TFGZZVst14P72LvSPo8VY4mMh7LBx0e0m9rOGThkcjfqFwSVuM+exaR6nMjq1uvNfE/MW29B6PiFVFe+5NJYniC64+BXPKXFJs7YR4IqPhse1fQObh9NMSN2SaoDRx9TcuTyHrBSSsTrUPBsjjW1bKfiki0dgdGJMWY79lDNJ72iL/7FCTG77W7YRUQ3B9JMRcMByF9C88B01PxXVj4srt+S8TkycuNK05vwKFhGDVeLzd9O8iIGxfbIC/sQt089BxudbCy2vFjwwW/3zK2um3Klxze33sjUKfAKZkIhELe7HAi5vxcXa73XVVMrpuXE3uW/5erg4OHY+WF7PQ08rpI97Nu6ATcNzubHXgNVtO6U46Mjpw66puUSXUJ1BAEAQBAEAQBAEAQBAEAQBAEAQETj20VNSN+mkG8RkwZvd4N5dTYKaqidr7KILsiupdp/AxrHsVZPKXxQNgYfqtOvU8AejQB4q7pqcI6Sep5+6cZz1jHQvvZDH9BO62RkAB52b/3Vf0i+2l7C06MXYk/aV3bvsakraySqhq2MEpDnMe0+qQ0NNi3UG1+GqrizPrinYz3lBS0ra2z6d0zt4x+q/vi0uG6HXbbdbY3PHnkBMdmPZkMKkkmfUd9K9ndizd1rW7wcdSSSS1vLRAV3aOYTVMzyAQZHAeDfUHwAV3RHggl7DzORPjtlL2/TYtGA7btY1sc0Qa1oADoxYADS8fAeHuXJbhtvWL8/U76OkUlwzXl6ehdaKtjmbvRSNe3mDfyPI9CuGUZRekkWkLIzWsXqdC1NwgCAIAgCAIAgCAIAgCAIAgCA48UxSGmZvzSNY3hfUnk0DNx6BbwrlN6RWpHZbCtayehm+0XaNJJdlK3um6d46xefAaM+J8FaU4EVvZv7Cqv6RlLavb295So45JpLAPkkeernOPXifFd7cYR8EVyUpy23bND2Y7OQLSVhudRE05D8bhr4DLqVWX5+u1fmWuP0d/tb5epocMLWNDWNDWgWAAAAHIAaKtbberLRJJaI5sVxSKmjMkzwxo95PJo1J6BbV1yslwxRrZZGuPFJmVY5ttPVSARF0MTTcBps4kaF7h77DIddVb1YcK46y3ZR5GbOx9nZfMm8C2+eyzKpu+39o0AOH4m6O8RY+K57cJPeHkS0dJSjtZv7e8n6vBKKvb3sTgHH68fP77OfjYrnjdbS+F+TOuePRkrii9/FfyimYzszUU1y5u+z7bMx+Yat+XVd1WRCzbkysuxLKt3uvFfexGUlW+J2/G9zHc2m3v5joVLKKktJI54TlB8UXoXDB9vCLNqWX++zX8zOPl7lxWYXfBlnT0k+Vi+K9C50GIRTt3opGvHTUeI1B8VwzhKD0kizrthYtYvU6lqSHyZUMc5zA4FzLbzQcxvC4uOFwstNLUwpJvQ+qwZCAIAgCAIAgIXa3Hm0VO6U2Lz6sbebzp5DU9Apsel2z4fMgyLlTDi8il7FbeOFoqx+80nKU6tJOj/u9eHhp3ZOEv1V+RXYue0+G3z9TSKiqYxhe97WsAuXEgC3iVWKLb0S3LZySWrexQdou0kC7KNu8dO9eMvys1PibeBVjT0e3vZ5FZf0iltV5md11dJM8yTSOe48XH4DgB0GStIQjBaRWhVTslN8UnqT2zOxlRV2eR3UP23DNw+43j46eK5r8yFWy3Z1Y+HO3d7L75Gq4Ds/T0bd2FmZ9p5ze7xd+gsOip7b52vWTLqnHhUtIolVETFd2q2uhohun15iLtjB9xefqj4ngunHxZXPwXicuRlwpXi/AyasrKrEZxe8sjsmsbk1o5NGjW8yfMq4jCuiHgiknO3In4s0LBuzmFkJE7i6Z2rmkgM6NByd1JGfRVtufJy7PIs6+jocGk+f0K1j+ys9Ld1u8i+20aD77dW+OY6rpqyYWbcmV+Rh2U7814+pE0NbJC7fikcx3MHXoRoR0KmnCMlpJHPCyUHxRejL3gW3zXWZVN3Tp3jQS0/ibq3yuPBcFuE1vDyLWjpJPa3b29xJYnsrTVTe8hcGF2YcyxY7qWjI+Isoq8myt6S395NbhVXLiht7VyKPjGAT0x+kZdv225t8z9XzsrCu+FnLmVN2NZV+pbePccFNUPjcHRvcxw4tNj8OCklFSWjIoylF6xejLXhu3sjGkTx95YEhzbNdkL+sND4i1uS454Sb7D0LGrpKS2sWvuKbSY9PHUGqa/6RziXfZcCc2kfZ4DlYW0XbKiEocHccUciyNnWJ7/exsGzuOxVkXeR5EZPYdWnkeY5HiqW6mVUtGX9F8bo8Ufj7CVUROEAQBAEB6veACSQABck6ADiUHIwvbbaE1tQXA/RMu2MdOLvFxz8ABwXoMWjqoaPm+Z53LyOunquS5HVgWx89RSOqWa73qM4va3JxB53yA47p6LS3LhCxQfx9hmvDnZV1i+C8SFq6mVwbG97y2O4axxNm55gNOhXRGMU9UuZzOUmuFt7fI9sLwyaof3cMZe7jbQDm46NHillka1rJm1dUrJcMVqafsx2fwwWkqLTS62/w2noD7Z6n3BVF+dKe0Nl8y4x8CMO1Pd/Iuq4SwPBKAz3a/tCDbxUZDnaOm1aPwcHHrp48LLGwW+1Z5FXk56XZr8/QomDYRPXTFsd3OJu+RxJDb/We46n4lWFtsKY6v4Iraqp3T0XxZsmzOzUNEzdjG88+3Ifad/S3kPmc1SX3yter8i+x8eFMdFz8SaUB0AoCpbQbDxTXfBaKTW1vUcerR7J6j3FddWXKG0t18yvyOj4T3hs/kZ5ieGTU79yaMtPA6td1a7QqyhZGa1iymtqnU9JrQ98JxiemdeGQt5tObHeLf1GfVYsqhYu0jNV86nrB+hoGCbbwTepOBE85Z5xu/MdPB3vKrrcScN47r5lxR0hXZ2Z7P5ffvPfGdioZbuhPdOOdhmw/l+r5e4pVlzjtLdfMXdH1z3hs/l9+4+OyGy7oXSPqGtLs2NFw4FpHrO89M+vNZychTSUTXDw3W3KznyRTtt9lzSP34wTA85fcJ+oenI+XDPtxcjrVo+f1OLMxepfFH9L+Xs9CGwbFZaWUSxGxGRB0cOLXDl8lPbVGyPDI5qrZVS4o/wDTZ9nscirIhJGbHRzTq13I/oeKpLqpVS4WeiovjdHij/wk1ETBAEAQGedqm0m4z0ON3rPF5SODDo3xdx6eKssDH4n1j5Ll7ys6QyOFdXHm+fuM8wDCnVVRHAz6xzP2WjNzvIfGw4qyutVcHJlXTU7ZqCP0BSUzYmNjYLNY0NaOQAsF5yUnJ6s9NGKikkV3aHYinq5WykujN/pNy3ri3XR2mfLyI6acudUeFb+HsOS/ChbJS5ePtJ3DMNip2COGMMaOA49SdXHqVBOyU3rJ6nTXXGtcMVojrWhucuJYhFTxmSZ4YwcT8gNSegW0ISm+GK3NJ2RhHik9jI9rttpau8cd44OX1n/jI0H3R534XWNhxq7Ut39Ckyc2VvZjtH6nJsnsnLWuuLshB9aQj/awfWd8Bx5HfIyo0rTm/AjxsWVz15Lx9DZMJwuKmjEULA1o95PEuPEqjsslZLiky+rqjXHhijtWhIEAQBAfCspI5WFkjA9p1BF//wAPVbRk4vVGs4RmtJLVFB2g2Cc276U77f2bj6w/C4+14HPqVYVZie0/MqMjo5rerf2FKkYWktcCCMiCCCDyIOi7k9d0VjTT0ZN7N4/VQPZHEd9rnBojdm25IA3Tqzyy5grnuprknKW3tOnGyLa5KMN/Z98jXgqc9GfGtpGSsdHI0OY4WIPL9D1W0ZOL1XM1nBTi4y5MxfanZ99FLum7o3XMb+Y5H7w4+9XdF6tjr39553Jx3TLTu7n995y4Ji8tLKJYjnoWnRzeLXf8yW9tUbI8MjSm6VUuKP8A02fAMaiq4hJGejmn2mu5H+fFUltUqpcMj0NN0bY8USSURMEBF7S40yjp3zOzIyY37Tz7Lf59AVLTU7ZqKIb7lVByZgdZVPlkdJI7ee9xc49T8h0XooRUYqK7jzc5uUnJ82ax2W4B3MBqHj6SYDd6R6t/e9rw3VT593HPgXJfUuuj6OCHG+b+heFwFgEAQHyqpS1jnAXLWuIGlyASBfgspavQxJ6JswTHscnq5O8md+FoyY0H7I/XUr0VNMKlpE8zdfO58Uix7F7DOqbTVALIdQ3R0n6tZ11PDmuXJzFX2Yc/odeLhOztT5fX+jWaeBsbQxjQ1rRYNAsAOQCp223qy7SSWiPosGQgCAIAgCAICKxzZ+CqH0jLOAye3Jw8+I6G4UtV063sc9+NXcu0t/HvKvszs6ynrJDJNG4RABmYB3ni+bSciGEcx64XVfe7K0kuf39focWLiKq1uTT05fH+vqXls7Do9p8wuHRlpxI9w4c1gycONYVHVROikGRzBGrXDRzTzH/bit6rXXLiiRXVRthwyMVxvCZKWV0UozGYdwc3g4f8yKvarY2R4keduplVLhl/084HjEtJKJYj0c0+y5vI/oeCW1RsjwyFN0qpcUf+mz4FjMVXEJIj0c0+013EH/mao7apVy4ZHoqbo2x4okiSoyUxDb/aP0yosw/QxXazk4/Wf56DoBzKvsOjqoavm/vQ8/m5HWz0XJfepybGYEaypbGR9G315D90HTxcbD3ngt8q7qq9e/uNMWjrbNO7vN5a0AWAsBlZeePRnlAEAQHghAYIG+jVNnxB/cyEFkgNnWOVx1FiOGmq9Dr1lez5ruPLr/FZutdHyZtWA43FVxiSI6ZOafaaeRH66FUdtUqpaSPRUXwtjxRJJREwQBAEAQBAEAQHLidc2CJ8r/ZY0nx5AdSbDzW0IOclFd5pZYq4OT7jEKud0r3SPzc9xcfEm+XTgOgV/GKilFdx5ecnOTlLmz47g5Bbas14V4HkNA0CBJI9xI4aOI8ysaI21fieJJC72nE20uSbeF0SS5BtvmeaendI5rGM3nONgAMyViUlFasRi5PRbs1bZbZSOmjPeAPkfYvOdha9mt6C5z4/BU+RkOyW3JF/i4iqj2t2+ZFdqG0ncxejRu+klHrkfVj0Pm7MeF+imwcfjlxvkvqRZ+RwR4I839DIldFIbh2fYB6JTAvFpZbPfzGXqs8h8SVQZd/W2bclyPQ4dHVV783zLFNUsZm97W/iIHzXMot8jqckubIyo2ooma1cX5XB/wAG3Uqx7XyiyCWXQuc15kbP2gULfZdI/wDDG4fx2UqwrX3afEhfSNC5Nv4MjZ+0uIexTSH8Tmt+W8pV0fLvkiF9KR7ov5f2RtR2lTn2KeJv4i5/y3VKuj4d7ZDLpSx8opfP0KzjmMyVbg+UM3gLXa3dNuRNyT58yuqqqNS0jqcV18rnrLQmOzR9q0AH2o3g9bWIvz0UOcv8XxOjo5/5/gzXFTF+EAQBAEAQBAEB8qinZIN17GvbycARlpkVlNp6oxKKktGtTjdgNIdaSD/SZ/Jb9dZ+5+bInjUv/ReSPQ7O0f8AlIP9Nn8lnr7f3PzNfytH7F5I9TszRf5SL9wLP5i39z8x+Uo/YvI9TstRf5WP3WT8xb+5j8pR+1HodkqL/LM97v5rP5m39xj8nR+1HTh2A00Di+KFrXEWvmTbkLk28lrO6c1pJm9ePXW9YrRkkoiYw3a/DpWVcvpBLnudvB2gc05NLeQAFrcLWV/jTi6lwHm8uM42vj5/wRUUYaQ4ZEEEHqDcKV7rRnOm09Ud9Ri9Q/26mV3jI+3uvZRqqtcoryN5XWS5yfmziIvmdVIR6ahAAeHFBr3HfTYNUyexTSu67jre8iyjldXHnJeZLGiyXKL8iUpth65+sIZ1e9o+DST8FDLMpXfqTxwL5d2nvfpqStN2azn+8qI2/hDn/PdUUukI9yf35k8ei7H+qSXz9CxbO7EspZWzd+97mhwtZrW5ixyzPxXLdlysjw6HZj4MaZ8erbLWuQ7ggCAIAgCAIAgCAIAgCAIAgCAICB2wwFtXCRkJGAuY7kbZtP3Tb5HgujHudUte7vOXLx1dD2rkZzg+yE9SA5j4gDn6xdf3Bv6qzsy4QejTKerCssWqa+foT9N2Zn/Eqh4NZ+pd+i5pdIeEfmdcei3/ALS8kStN2dUjfbdK/wAXAD/aAfiopZ1j5aInj0bSuer+PpoSlNsjQs0pWH8d3/xkqGWTa/8Ab+PoTxw6I/6r47/UlqekjjyZGxn4WgfIKFyb5snjGMeSPssGwQBAEAQBAEAQBAEAQBAEAQBAEAQBAEAQH//Z"/>
          <p:cNvSpPr>
            <a:spLocks noChangeAspect="1" noChangeArrowheads="1"/>
          </p:cNvSpPr>
          <p:nvPr/>
        </p:nvSpPr>
        <p:spPr bwMode="auto">
          <a:xfrm>
            <a:off x="155575" y="-1798638"/>
            <a:ext cx="31337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590" name="AutoShape 6" descr="data:image/jpeg;base64,/9j/4AAQSkZJRgABAQAAAQABAAD/2wCEAAkGBxISEhUTEhAVFRUWFhUWGRgYGBcYGRoaGBUXFhgaGBcYHCggGBolGxoYIjEjJSkrLi4uGCA1ODMsNygtLisBCgoKDg0OGxAQGy0lICYtLS0tMDItKy8vLS0wLS0tLS8wKy0tLS0tLzAtLS0tLS0tLS03Ky0tLS0tMi0vLS01Lf/AABEIAPYAzQMBEQACEQEDEQH/xAAcAAEAAwEAAwEAAAAAAAAAAAAABQYHBAECAwj/xABHEAABAwIDBQQGBwUHAgcAAAABAAIDBBEFITEGEkFRYQcTcYEUIjKRobEjQlJicoLBU5Ky0dIWM0NUk6LwFeEkNGNzlMPx/8QAGwEBAAIDAQEAAAAAAAAAAAAAAAMFAQIEBgf/xAA1EQACAgECAgcGBgMAAwAAAAAAAQIDBBEhEjEFEyJBUZHRYXGBobHwBhQyUsHhI0LxFRZT/9oADAMBAAIRAxEAPwDcUAQBAEAQBAEAQBAEB86idrGl73BrWi5c4gADmSdFhtJas2hCU5KMVq33GebQ9qUbCWUkfeEf4j7hnk3Vw8bea4bc5LaC1PVYP4XsmlLJlwrwXPz5L5lHxHbOvmJ3qp7RyjPdjw9WxPmSuOWTbLvPSUdCYNK2rT9+/wBdiGmq5H+3I934nE/MqFyb5ssYUVQ/TFL3JHtT4hNH/dzSM/C9zfkVlTkuTNbMamz9cE/eky27P9pFVCQJz38fG9g8Do7j+bXmF1VZk4/q3RRZ34axrk3T2JfLy7vh5GvYXiMdRE2WJ28xwuD8wRwI5K0hNTXEjweRj2Y9jrsWjR1rYhCAIAgCAIAgCAIAgCAIAgCAIAgCAIAgObEqJs8T4nj1XtLT5i1x1Gq1lFSTTJaLpU2RshzT1PzjiVG6CV8Tx60bi0+RtcdDr5qhnBxk4s+sY+RG+qNseTWpzXWpNqLoNRdBxC6DiND7HMVc2eSmJ9R7TIBye2wNvFv8IXfgz0k4nlPxTjKVUb1zT0fufo/qa6rM8OEAQBAEAQBAEAQBAEAQBAEAQBAEAQBAEBQdstgXVlWyaN7Y2ubaUkXN22DSBxJGWo9lcd+L1k+JfE9H0X06sPGdUk5NPs/Hn89/id+G9nFBEBvRuld9qRx/hbZvwW8cSuPdqc9/4gzbXtLhXgl/L1Z7Yr2d0EzSGxdy7g5hOXi0ndI8vMJPFrktloYx+n82qWrlxLwfrzMTxShdBNJC/wBqN7mnkbHUdDr5qqnBxk4s+gY+RG+qNseTWpyrUm1Lj2TQl2IMI+pHI4+G7ufNwXVhr/KUP4jsSwWvFpfz/BuStj56EAQBAEAQBAEAQBAEAQBAEAQBAEAQBAEAQBAfKrqWRMdI9wa1gLnE6AAXKw2ktWbQhKclGK1b2R+bsdxL0iolmtbvHucByBPqg9QLKlslxScj6jh0/l6IVeC09TgutDp1Nj7IcAMULqmQWdNYMB1EYzv+Y5+DQeKssOvhjxPvPD/iPOV1qpjyjz9/9fXU0Jdh5sIAgCAIAgCAIAgCAIAgCAIAgCAIAgCAIAgCAxXtM209JcaaB30DHes4f4jgfiwHTmc+Srcm/i7K5HtuhOi+oXX2/qfJeC9X8uXiUG65D0Wpf+zzYR1SW1FQ0iAZtadZf5M68eHNdePj8XalyPPdMdMqhOml9vvf7f7+htDWgCwFgMgFZHiNdTygCAIAgCAIAgCAIAgCAIAgCAIAgCAIAgCAICrdpeKupqCQsNnyERNPLf8Aat13Q5QZE+Gt6Fn0Pjq7Lipclv5f3ofn66qz6DqXbsw2VbWTOlmbeGG1xwe85hp+6NT5DiujGqU3q+SKTpvpF41ahX+qXyXr4G5taALAWAVmeGPKAIAgCAIAgCAIAgCAIAgCAIAgCAIAgCAIAgCAgNttnTX0/ciQRkPa8OI3tARpccCVFbX1kdDu6PzPyl3Waa7aFAPY/Jp6ay//ALZ/qXN+TfiXv/skf/m/P+i9bCbNOw+ndC6QSF0hk3gCNWsbaxP3fiummvq46FJ0lmrMtViWmi0+vqWRSleEAQBAEAQBAEAQBAEAQBAEAQBAEAQBAEAQBAEBTe1XGJqaivCS10kjYy8ZFrS1ziQeBO7a/XmoMibjDYtehseu/J0s3SWunjyMFEzt7f3jvXvvXO9fnfW6rdXzPb8EdOHTY3bsnx2WqpHCZxe+J+5vnMubugjePFwuRfwVjjTco7niumcWFF/YWia108C7LoKgIAgCAIAgCAIAgCAIAgCAIAgCAIAgCAIAgCAIDixjC4qqF8Mzd5jxnwI4gg8CDmtZRUloyWm6dM1ZB6NGby9jbd/1a0hl9DEC63LeDwCetvJcv5Tfmegj+IpcO9e/v28tP5NB2bwGGihEMINrlxJ9pzjq5x55AeQXTCCgtEUWVlWZNnWWc/oSi3OcIAgCAIAgCAIAgCAIAgCAIAgCAIAgCAIAgCAICPxHFmRZe07kOHieCGrloRTtoJeDWe4/zWTXjZ2UWPNcbSDd6jTz5LBlSJlDcIAgCAIAgCAIAgCAIAgCAIAgCAIAgCAIAgCA5sRqO7jc7iBl4nIIYb0RTXOJNybk5krJEeEAQFn2dqS6MtOrDbyOn6rBJF7EqhsEAQBAEAQBAEAQBAEAQBAEAQBAEAQBAEAQEXtID3DiOBafK6GsuRTPSFkjHpCAekICz7IglsjuBIA8gSfmhvAsCwbhAEAQBAEAQBAEAQBAEAQBAEAQBAEAQBAEB6yMDgWkXBBBHMHIoDP8cwWWAktBfHwcM7Dk7l46fJZInHQhPSeqGCUwjC5qgjdaQzi8j1fL7R6D4IZS1NCoqVsTGsZo0e/mT1JWCRLQ+6GQgCAIAgCAIAgCAIAgCAIAgCAIAgCAIAgK5tXtQ2ksxrQ+VwvY6NGgLra3N8uhQ1lLQqp2+quUX7rv6lk14meP7fVXKL90/wBSDjZ8TtlMTcxU9+fd5+/eQxxH2/t7Vcov3T/UhnjY/t7Vf+l+6f6kHGyb2Y20M0ohna0F2TXNuBf7JBJ15rBlSLmhuEAQBAEAQBAEAQBAEAQBAEAQBAEAQBAZF2lktrjf60cbh4Zt+bSskcuZVfSENR6QgHpCAekIB6QgJbZEGStp2j9o13kz1z8GoZXM3FYJQgCAIAgCAIAgCAIAgCAIAgCAIAgCAIDKO2iPdlp5PtMkZf8AA5pH8ZWSOZQ6SB8rZXMtaFneOzz3d9rMuebgfAFDU5fSEA9IQD0hAdU8D2QxTEjdldI1uef0ZaHEjld1vIoC3dkMHeVrn8IonH8zyGj/AG76G0OZsqwSBAEAQBAEAQBAEAQBAEAQBAEAQBAEAQGcduMH/g4ZB9ScA+D2PHzDUNJmZ7IVP/nW88Pqj5sDJB/CVk0RX/SEA9IQD0hAWHaafcp8PivpSmb/AORPI75NCB9xonYVS/QVE5HtytjHhGze+ch9ywbwNOQ3CAIAgCAIAgCAIAgCAIAgCAIDjxevEEL5XC4YL2va5vYC/C5IC3rg5yUUR22dXBy8CBj2zb9aBw8HA/MBdDxH3Mrl0pHvizpj2wgOrZB5NPyctXiz9hIukqnzT+/idDNqKU/4hHi136BaPHs8CVZ9D7/kyu9ps0dZhFUYJBJ3W5IS3O3dvbI6/wCS60lCUHpJaE8LIWx1g9TF+zp5fWiMC4kgq2O8DSyn5gDzWGI8ysMqch4BZ0MHt6QmgPV9TYE9FjQFu7TW9zVRQ6CGipIx4Nj/AJkojMjcey3DHU+GUzXgh72mVwORBlcZACOBDSB5LUkS0Ra0MhAEAQBAEAQBAEAQBAEAQBAEBSe1WrIpo4Gn1ppWjyb638W4u7Aj23J9yODpCT6tQXeyMrKejjeGf9QjLibZMLgPxOaSG+aljK2S14GV1mPTF6davL0ZIDZOVwDmSxPaRcEE2I6EAhR/morZpkn/AI2xrWMkyv7U4LJCGCXds7etuknS3Qc100WqevCc1+NOnTi03O7YXFqenjkgnvuyPvci7LFoaWu93K2aiy6p2NSj4HXgZMKk4z72WXZ3YzDaZzpqOnY10jS3fD3vG6cyGbziGj8NtOirWmnoy4i01qj8lvJaS06tJB8RkmphxPHepqY4T60nrvYw6Oc1vvcAto7tI1l2Yt+BrbqSGpnYG0wleNDulxs27smjW2equJ0xS45nnqp2pcEG9+5Fk/6bUfsJv9N/8lF1kPFDqbf2vyZxYrUVNNuPAljdvgtLg4D1c7Z68LjkVJXGuzVbMa21tSeq9+pp2zOOMrIGytydo9v2XDUeHEHkVV30uqfCz0GPerocS+JLKEnCAIAgCAIAgCAIAgCAIAgM+7XKe7KeTk6Rn7wDh/AVZdHS3kiq6UjtGXvX35FGwrCp5zeGF7wL3IHq5feOV+mq77bYQXaehV10zs/RFskcKxmopHERuLbH1o3A7t+O8w6HwsVDZVC1b+ZtVfZS+y9PY/QulNtFRV7RFVMEb+G8bC5+xJlY9DbzXDKi2l8UHqvvuLOOTRkrgtWj++TIzGdiJY7ugPet+zkHj9HeVj0U1WZGW0tvoQXdHzhvDdfP+yBoMRnpnnu3uYQfWadL8nMPH4rpnXCxbrU467bKn2Xp9+Bh2L/381/2sn8ZVLJaSaPSVy4op+KJ6rrY/wDo0EA/vPTJpXZZAd0xgz4k2+Cy4NR4u4KyLnwd/MjtkMNfU1sEMbd57n5C4HsgvNyeAAJ8ltS4xsTlyRrfGUq5Rjza0P09sdsWyjPevfvzFpFxkxoOoaNSep9wU+Tlu3spaI58XDVPab1ZPYxi8NLGZJnho0A4uPJo4lc9dUrHwxR022wqjxSZl2KbSyYg8hzQ2Bnsx5E3NxvOPF1r6ZC/HVWsMdULbmyhysuVz05I7dimOiq29ySBJ6r26tLQCb9COB624qPJalX2u7kZwZzVyUe/makqo9CEAQBAEAQBAEAQBAEAQBAc1dQRTBolja8NcHAOFxvAEA2ORyJW0Zyj+l6Gk64z2ktToY0AAAAAaAZBam5E47s5BVD6Rtn8JG5OHj9odCpqr518jnvxa7l2lv495m+P7LT0t3Ed5F9toyH426t+XVWdWRCzbkykyMOynd7rx9fA8YFtVUUtmh3eR/YecgPuu1b8uiW40LN+TFGZZVst14P72LvSPo8VY4mMh7LBx0e0m9rOGThkcjfqFwSVuM+exaR6nMjq1uvNfE/MW29B6PiFVFe+5NJYniC64+BXPKXFJs7YR4IqPhse1fQObh9NMSN2SaoDRx9TcuTyHrBSSsTrUPBsjjW1bKfiki0dgdGJMWY79lDNJ72iL/7FCTG77W7YRUQ3B9JMRcMByF9C88B01PxXVj4srt+S8TkycuNK05vwKFhGDVeLzd9O8iIGxfbIC/sQt089BxudbCy2vFjwwW/3zK2um3Klxze33sjUKfAKZkIhELe7HAi5vxcXa73XVVMrpuXE3uW/5erg4OHY+WF7PQ08rpI97Nu6ATcNzubHXgNVtO6U46Mjpw66puUSXUJ1BAEAQBAEAQBAEAQBAEAQBAEAQETj20VNSN+mkG8RkwZvd4N5dTYKaqidr7KILsiupdp/AxrHsVZPKXxQNgYfqtOvU8AejQB4q7pqcI6Sep5+6cZz1jHQvvZDH9BO62RkAB52b/3Vf0i+2l7C06MXYk/aV3bvsakraySqhq2MEpDnMe0+qQ0NNi3UG1+GqrizPrinYz3lBS0ra2z6d0zt4x+q/vi0uG6HXbbdbY3PHnkBMdmPZkMKkkmfUd9K9ndizd1rW7wcdSSSS1vLRAV3aOYTVMzyAQZHAeDfUHwAV3RHggl7DzORPjtlL2/TYtGA7btY1sc0Qa1oADoxYADS8fAeHuXJbhtvWL8/U76OkUlwzXl6ehdaKtjmbvRSNe3mDfyPI9CuGUZRekkWkLIzWsXqdC1NwgCAIAgCAIAgCAIAgCAIAgCA48UxSGmZvzSNY3hfUnk0DNx6BbwrlN6RWpHZbCtayehm+0XaNJJdlK3um6d46xefAaM+J8FaU4EVvZv7Cqv6RlLavb295So45JpLAPkkeernOPXifFd7cYR8EVyUpy23bND2Y7OQLSVhudRE05D8bhr4DLqVWX5+u1fmWuP0d/tb5epocMLWNDWNDWgWAAAAHIAaKtbberLRJJaI5sVxSKmjMkzwxo95PJo1J6BbV1yslwxRrZZGuPFJmVY5ttPVSARF0MTTcBps4kaF7h77DIddVb1YcK46y3ZR5GbOx9nZfMm8C2+eyzKpu+39o0AOH4m6O8RY+K57cJPeHkS0dJSjtZv7e8n6vBKKvb3sTgHH68fP77OfjYrnjdbS+F+TOuePRkrii9/FfyimYzszUU1y5u+z7bMx+Yat+XVd1WRCzbkysuxLKt3uvFfexGUlW+J2/G9zHc2m3v5joVLKKktJI54TlB8UXoXDB9vCLNqWX++zX8zOPl7lxWYXfBlnT0k+Vi+K9C50GIRTt3opGvHTUeI1B8VwzhKD0kizrthYtYvU6lqSHyZUMc5zA4FzLbzQcxvC4uOFwstNLUwpJvQ+qwZCAIAgCAIAgIXa3Hm0VO6U2Lz6sbebzp5DU9Apsel2z4fMgyLlTDi8il7FbeOFoqx+80nKU6tJOj/u9eHhp3ZOEv1V+RXYue0+G3z9TSKiqYxhe97WsAuXEgC3iVWKLb0S3LZySWrexQdou0kC7KNu8dO9eMvys1PibeBVjT0e3vZ5FZf0iltV5md11dJM8yTSOe48XH4DgB0GStIQjBaRWhVTslN8UnqT2zOxlRV2eR3UP23DNw+43j46eK5r8yFWy3Z1Y+HO3d7L75Gq4Ds/T0bd2FmZ9p5ze7xd+gsOip7b52vWTLqnHhUtIolVETFd2q2uhohun15iLtjB9xefqj4ngunHxZXPwXicuRlwpXi/AyasrKrEZxe8sjsmsbk1o5NGjW8yfMq4jCuiHgiknO3In4s0LBuzmFkJE7i6Z2rmkgM6NByd1JGfRVtufJy7PIs6+jocGk+f0K1j+ys9Ld1u8i+20aD77dW+OY6rpqyYWbcmV+Rh2U7814+pE0NbJC7fikcx3MHXoRoR0KmnCMlpJHPCyUHxRejL3gW3zXWZVN3Tp3jQS0/ibq3yuPBcFuE1vDyLWjpJPa3b29xJYnsrTVTe8hcGF2YcyxY7qWjI+Isoq8myt6S395NbhVXLiht7VyKPjGAT0x+kZdv225t8z9XzsrCu+FnLmVN2NZV+pbePccFNUPjcHRvcxw4tNj8OCklFSWjIoylF6xejLXhu3sjGkTx95YEhzbNdkL+sND4i1uS454Sb7D0LGrpKS2sWvuKbSY9PHUGqa/6RziXfZcCc2kfZ4DlYW0XbKiEocHccUciyNnWJ7/exsGzuOxVkXeR5EZPYdWnkeY5HiqW6mVUtGX9F8bo8Ufj7CVUROEAQBAEB6veACSQABck6ADiUHIwvbbaE1tQXA/RMu2MdOLvFxz8ABwXoMWjqoaPm+Z53LyOunquS5HVgWx89RSOqWa73qM4va3JxB53yA47p6LS3LhCxQfx9hmvDnZV1i+C8SFq6mVwbG97y2O4axxNm55gNOhXRGMU9UuZzOUmuFt7fI9sLwyaof3cMZe7jbQDm46NHillka1rJm1dUrJcMVqafsx2fwwWkqLTS62/w2noD7Z6n3BVF+dKe0Nl8y4x8CMO1Pd/Iuq4SwPBKAz3a/tCDbxUZDnaOm1aPwcHHrp48LLGwW+1Z5FXk56XZr8/QomDYRPXTFsd3OJu+RxJDb/We46n4lWFtsKY6v4Iraqp3T0XxZsmzOzUNEzdjG88+3Ifad/S3kPmc1SX3yter8i+x8eFMdFz8SaUB0AoCpbQbDxTXfBaKTW1vUcerR7J6j3FddWXKG0t18yvyOj4T3hs/kZ5ieGTU79yaMtPA6td1a7QqyhZGa1iymtqnU9JrQ98JxiemdeGQt5tObHeLf1GfVYsqhYu0jNV86nrB+hoGCbbwTepOBE85Z5xu/MdPB3vKrrcScN47r5lxR0hXZ2Z7P5ffvPfGdioZbuhPdOOdhmw/l+r5e4pVlzjtLdfMXdH1z3hs/l9+4+OyGy7oXSPqGtLs2NFw4FpHrO89M+vNZychTSUTXDw3W3KznyRTtt9lzSP34wTA85fcJ+oenI+XDPtxcjrVo+f1OLMxepfFH9L+Xs9CGwbFZaWUSxGxGRB0cOLXDl8lPbVGyPDI5qrZVS4o/wDTZ9nscirIhJGbHRzTq13I/oeKpLqpVS4WeiovjdHij/wk1ETBAEAQGedqm0m4z0ON3rPF5SODDo3xdx6eKssDH4n1j5Ll7ys6QyOFdXHm+fuM8wDCnVVRHAz6xzP2WjNzvIfGw4qyutVcHJlXTU7ZqCP0BSUzYmNjYLNY0NaOQAsF5yUnJ6s9NGKikkV3aHYinq5WykujN/pNy3ri3XR2mfLyI6acudUeFb+HsOS/ChbJS5ePtJ3DMNip2COGMMaOA49SdXHqVBOyU3rJ6nTXXGtcMVojrWhucuJYhFTxmSZ4YwcT8gNSegW0ISm+GK3NJ2RhHik9jI9rttpau8cd44OX1n/jI0H3R534XWNhxq7Ut39Ckyc2VvZjtH6nJsnsnLWuuLshB9aQj/awfWd8Bx5HfIyo0rTm/AjxsWVz15Lx9DZMJwuKmjEULA1o95PEuPEqjsslZLiky+rqjXHhijtWhIEAQBAfCspI5WFkjA9p1BF//wAPVbRk4vVGs4RmtJLVFB2g2Cc276U77f2bj6w/C4+14HPqVYVZie0/MqMjo5rerf2FKkYWktcCCMiCCCDyIOi7k9d0VjTT0ZN7N4/VQPZHEd9rnBojdm25IA3Tqzyy5grnuprknKW3tOnGyLa5KMN/Z98jXgqc9GfGtpGSsdHI0OY4WIPL9D1W0ZOL1XM1nBTi4y5MxfanZ99FLum7o3XMb+Y5H7w4+9XdF6tjr39553Jx3TLTu7n995y4Ji8tLKJYjnoWnRzeLXf8yW9tUbI8MjSm6VUuKP8A02fAMaiq4hJGejmn2mu5H+fFUltUqpcMj0NN0bY8USSURMEBF7S40yjp3zOzIyY37Tz7Lf59AVLTU7ZqKIb7lVByZgdZVPlkdJI7ee9xc49T8h0XooRUYqK7jzc5uUnJ82ax2W4B3MBqHj6SYDd6R6t/e9rw3VT593HPgXJfUuuj6OCHG+b+heFwFgEAQHyqpS1jnAXLWuIGlyASBfgspavQxJ6JswTHscnq5O8md+FoyY0H7I/XUr0VNMKlpE8zdfO58Uix7F7DOqbTVALIdQ3R0n6tZ11PDmuXJzFX2Yc/odeLhOztT5fX+jWaeBsbQxjQ1rRYNAsAOQCp223qy7SSWiPosGQgCAIAgCAICKxzZ+CqH0jLOAye3Jw8+I6G4UtV063sc9+NXcu0t/HvKvszs6ynrJDJNG4RABmYB3ni+bSciGEcx64XVfe7K0kuf39focWLiKq1uTT05fH+vqXls7Do9p8wuHRlpxI9w4c1gycONYVHVROikGRzBGrXDRzTzH/bit6rXXLiiRXVRthwyMVxvCZKWV0UozGYdwc3g4f8yKvarY2R4keduplVLhl/084HjEtJKJYj0c0+y5vI/oeCW1RsjwyFN0qpcUf+mz4FjMVXEJIj0c0+013EH/mao7apVy4ZHoqbo2x4okiSoyUxDb/aP0yosw/QxXazk4/Wf56DoBzKvsOjqoavm/vQ8/m5HWz0XJfepybGYEaypbGR9G315D90HTxcbD3ngt8q7qq9e/uNMWjrbNO7vN5a0AWAsBlZeePRnlAEAQHghAYIG+jVNnxB/cyEFkgNnWOVx1FiOGmq9Dr1lez5ruPLr/FZutdHyZtWA43FVxiSI6ZOafaaeRH66FUdtUqpaSPRUXwtjxRJJREwQBAEAQBAEAQHLidc2CJ8r/ZY0nx5AdSbDzW0IOclFd5pZYq4OT7jEKud0r3SPzc9xcfEm+XTgOgV/GKilFdx5ecnOTlLmz47g5Bbas14V4HkNA0CBJI9xI4aOI8ysaI21fieJJC72nE20uSbeF0SS5BtvmeaendI5rGM3nONgAMyViUlFasRi5PRbs1bZbZSOmjPeAPkfYvOdha9mt6C5z4/BU+RkOyW3JF/i4iqj2t2+ZFdqG0ncxejRu+klHrkfVj0Pm7MeF+imwcfjlxvkvqRZ+RwR4I839DIldFIbh2fYB6JTAvFpZbPfzGXqs8h8SVQZd/W2bclyPQ4dHVV783zLFNUsZm97W/iIHzXMot8jqckubIyo2ooma1cX5XB/wAG3Uqx7XyiyCWXQuc15kbP2gULfZdI/wDDG4fx2UqwrX3afEhfSNC5Nv4MjZ+0uIexTSH8Tmt+W8pV0fLvkiF9KR7ov5f2RtR2lTn2KeJv4i5/y3VKuj4d7ZDLpSx8opfP0KzjmMyVbg+UM3gLXa3dNuRNyT58yuqqqNS0jqcV18rnrLQmOzR9q0AH2o3g9bWIvz0UOcv8XxOjo5/5/gzXFTF+EAQBAEAQBAEB8qinZIN17GvbycARlpkVlNp6oxKKktGtTjdgNIdaSD/SZ/Jb9dZ+5+bInjUv/ReSPQ7O0f8AlIP9Nn8lnr7f3PzNfytH7F5I9TszRf5SL9wLP5i39z8x+Uo/YvI9TstRf5WP3WT8xb+5j8pR+1HodkqL/LM97v5rP5m39xj8nR+1HTh2A00Di+KFrXEWvmTbkLk28lrO6c1pJm9ePXW9YrRkkoiYw3a/DpWVcvpBLnudvB2gc05NLeQAFrcLWV/jTi6lwHm8uM42vj5/wRUUYaQ4ZEEEHqDcKV7rRnOm09Ud9Ri9Q/26mV3jI+3uvZRqqtcoryN5XWS5yfmziIvmdVIR6ahAAeHFBr3HfTYNUyexTSu67jre8iyjldXHnJeZLGiyXKL8iUpth65+sIZ1e9o+DST8FDLMpXfqTxwL5d2nvfpqStN2azn+8qI2/hDn/PdUUukI9yf35k8ei7H+qSXz9CxbO7EspZWzd+97mhwtZrW5ixyzPxXLdlysjw6HZj4MaZ8erbLWuQ7ggCAIAgCAIAgCAIAgCAIAgCAICB2wwFtXCRkJGAuY7kbZtP3Tb5HgujHudUte7vOXLx1dD2rkZzg+yE9SA5j4gDn6xdf3Bv6qzsy4QejTKerCssWqa+foT9N2Zn/Eqh4NZ+pd+i5pdIeEfmdcei3/ALS8kStN2dUjfbdK/wAXAD/aAfiopZ1j5aInj0bSuer+PpoSlNsjQs0pWH8d3/xkqGWTa/8Ab+PoTxw6I/6r47/UlqekjjyZGxn4WgfIKFyb5snjGMeSPssGwQBAEAQBAEAQBAEAQBAEAQBAEAQBAEAQH//Z"/>
          <p:cNvSpPr>
            <a:spLocks noChangeAspect="1" noChangeArrowheads="1"/>
          </p:cNvSpPr>
          <p:nvPr/>
        </p:nvSpPr>
        <p:spPr bwMode="auto">
          <a:xfrm>
            <a:off x="155575" y="-1798638"/>
            <a:ext cx="31337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7592" name="AutoShape 8" descr="data:image/jpeg;base64,/9j/4AAQSkZJRgABAQAAAQABAAD/2wCEAAkGBxISEhUTEhAVFRUWFhUWGRgYGBcYGRoaGBUXFhgaGBcYHCggGBolGxoYIjEjJSkrLi4uGCA1ODMsNygtLisBCgoKDg0OGxAQGy0lICYtLS0tMDItKy8vLS0wLS0tLS8wKy0tLS0tLzAtLS0tLS0tLS03Ky0tLS0tMi0vLS01Lf/AABEIAPYAzQMBEQACEQEDEQH/xAAcAAEAAwEAAwEAAAAAAAAAAAAABQYHBAECAwj/xABHEAABAwIDBQQGBwUHAgcAAAABAAIDBBEFITEGEkFRYQcTcYEUIjKRobEjQlJicoLBU5Ky0dIWM0NUk6LwFeEkNGNzlMPx/8QAGwEBAAIDAQEAAAAAAAAAAAAAAAMFAQIEBgf/xAA1EQACAgECAgcGBgMAAwAAAAAAAQIDBBEhEjEFEyJBUZHRYXGBobHwBhQyUsHhI0LxFRZT/9oADAMBAAIRAxEAPwDcUAQBAEAQBAEAQBAEB86idrGl73BrWi5c4gADmSdFhtJas2hCU5KMVq33GebQ9qUbCWUkfeEf4j7hnk3Vw8bea4bc5LaC1PVYP4XsmlLJlwrwXPz5L5lHxHbOvmJ3qp7RyjPdjw9WxPmSuOWTbLvPSUdCYNK2rT9+/wBdiGmq5H+3I934nE/MqFyb5ssYUVQ/TFL3JHtT4hNH/dzSM/C9zfkVlTkuTNbMamz9cE/eky27P9pFVCQJz38fG9g8Do7j+bXmF1VZk4/q3RRZ34axrk3T2JfLy7vh5GvYXiMdRE2WJ28xwuD8wRwI5K0hNTXEjweRj2Y9jrsWjR1rYhCAIAgCAIAgCAIAgCAIAgCAIAgCAIAgObEqJs8T4nj1XtLT5i1x1Gq1lFSTTJaLpU2RshzT1PzjiVG6CV8Tx60bi0+RtcdDr5qhnBxk4s+sY+RG+qNseTWpzXWpNqLoNRdBxC6DiND7HMVc2eSmJ9R7TIBye2wNvFv8IXfgz0k4nlPxTjKVUb1zT0fufo/qa6rM8OEAQBAEAQBAEAQBAEAQBAEAQBAEAQBAEBQdstgXVlWyaN7Y2ubaUkXN22DSBxJGWo9lcd+L1k+JfE9H0X06sPGdUk5NPs/Hn89/id+G9nFBEBvRuld9qRx/hbZvwW8cSuPdqc9/4gzbXtLhXgl/L1Z7Yr2d0EzSGxdy7g5hOXi0ndI8vMJPFrktloYx+n82qWrlxLwfrzMTxShdBNJC/wBqN7mnkbHUdDr5qqnBxk4s+gY+RG+qNseTWpyrUm1Lj2TQl2IMI+pHI4+G7ufNwXVhr/KUP4jsSwWvFpfz/BuStj56EAQBAEAQBAEAQBAEAQBAEAQBAEAQBAEAQBAfKrqWRMdI9wa1gLnE6AAXKw2ktWbQhKclGK1b2R+bsdxL0iolmtbvHucByBPqg9QLKlslxScj6jh0/l6IVeC09TgutDp1Nj7IcAMULqmQWdNYMB1EYzv+Y5+DQeKssOvhjxPvPD/iPOV1qpjyjz9/9fXU0Jdh5sIAgCAIAgCAIAgCAIAgCAIAgCAIAgCAIAgCAxXtM209JcaaB30DHes4f4jgfiwHTmc+Srcm/i7K5HtuhOi+oXX2/qfJeC9X8uXiUG65D0Wpf+zzYR1SW1FQ0iAZtadZf5M68eHNdePj8XalyPPdMdMqhOml9vvf7f7+htDWgCwFgMgFZHiNdTygCAIAgCAIAgCAIAgCAIAgCAIAgCAIAgCAICrdpeKupqCQsNnyERNPLf8Aat13Q5QZE+Gt6Fn0Pjq7Lipclv5f3ofn66qz6DqXbsw2VbWTOlmbeGG1xwe85hp+6NT5DiujGqU3q+SKTpvpF41ahX+qXyXr4G5taALAWAVmeGPKAIAgCAIAgCAIAgCAIAgCAIAgCAIAgCAIAgCAgNttnTX0/ciQRkPa8OI3tARpccCVFbX1kdDu6PzPyl3Waa7aFAPY/Jp6ay//ALZ/qXN+TfiXv/skf/m/P+i9bCbNOw+ndC6QSF0hk3gCNWsbaxP3fiummvq46FJ0lmrMtViWmi0+vqWRSleEAQBAEAQBAEAQBAEAQBAEAQBAEAQBAEAQBAEBTe1XGJqaivCS10kjYy8ZFrS1ziQeBO7a/XmoMibjDYtehseu/J0s3SWunjyMFEzt7f3jvXvvXO9fnfW6rdXzPb8EdOHTY3bsnx2WqpHCZxe+J+5vnMubugjePFwuRfwVjjTco7niumcWFF/YWia108C7LoKgIAgCAIAgCAIAgCAIAgCAIAgCAIAgCAIAgCAIDixjC4qqF8Mzd5jxnwI4gg8CDmtZRUloyWm6dM1ZB6NGby9jbd/1a0hl9DEC63LeDwCetvJcv5Tfmegj+IpcO9e/v28tP5NB2bwGGihEMINrlxJ9pzjq5x55AeQXTCCgtEUWVlWZNnWWc/oSi3OcIAgCAIAgCAIAgCAIAgCAIAgCAIAgCAIAgCAICPxHFmRZe07kOHieCGrloRTtoJeDWe4/zWTXjZ2UWPNcbSDd6jTz5LBlSJlDcIAgCAIAgCAIAgCAIAgCAIAgCAIAgCAIAgCA5sRqO7jc7iBl4nIIYb0RTXOJNybk5krJEeEAQFn2dqS6MtOrDbyOn6rBJF7EqhsEAQBAEAQBAEAQBAEAQBAEAQBAEAQBAEAQEXtID3DiOBafK6GsuRTPSFkjHpCAekICz7IglsjuBIA8gSfmhvAsCwbhAEAQBAEAQBAEAQBAEAQBAEAQBAEAQBAEB6yMDgWkXBBBHMHIoDP8cwWWAktBfHwcM7Dk7l46fJZInHQhPSeqGCUwjC5qgjdaQzi8j1fL7R6D4IZS1NCoqVsTGsZo0e/mT1JWCRLQ+6GQgCAIAgCAIAgCAIAgCAIAgCAIAgCAIAgK5tXtQ2ksxrQ+VwvY6NGgLra3N8uhQ1lLQqp2+quUX7rv6lk14meP7fVXKL90/wBSDjZ8TtlMTcxU9+fd5+/eQxxH2/t7Vcov3T/UhnjY/t7Vf+l+6f6kHGyb2Y20M0ohna0F2TXNuBf7JBJ15rBlSLmhuEAQBAEAQBAEAQBAEAQBAEAQBAEAQBAZF2lktrjf60cbh4Zt+bSskcuZVfSENR6QgHpCAekIB6QgJbZEGStp2j9o13kz1z8GoZXM3FYJQgCAIAgCAIAgCAIAgCAIAgCAIAgCAIDKO2iPdlp5PtMkZf8AA5pH8ZWSOZQ6SB8rZXMtaFneOzz3d9rMuebgfAFDU5fSEA9IQD0hAdU8D2QxTEjdldI1uef0ZaHEjld1vIoC3dkMHeVrn8IonH8zyGj/AG76G0OZsqwSBAEAQBAEAQBAEAQBAEAQBAEAQBAEAQGcduMH/g4ZB9ScA+D2PHzDUNJmZ7IVP/nW88Pqj5sDJB/CVk0RX/SEA9IQD0hAWHaafcp8PivpSmb/AORPI75NCB9xonYVS/QVE5HtytjHhGze+ch9ywbwNOQ3CAIAgCAIAgCAIAgCAIAgCAIDjxevEEL5XC4YL2va5vYC/C5IC3rg5yUUR22dXBy8CBj2zb9aBw8HA/MBdDxH3Mrl0pHvizpj2wgOrZB5NPyctXiz9hIukqnzT+/idDNqKU/4hHi136BaPHs8CVZ9D7/kyu9ps0dZhFUYJBJ3W5IS3O3dvbI6/wCS60lCUHpJaE8LIWx1g9TF+zp5fWiMC4kgq2O8DSyn5gDzWGI8ysMqch4BZ0MHt6QmgPV9TYE9FjQFu7TW9zVRQ6CGipIx4Nj/AJkojMjcey3DHU+GUzXgh72mVwORBlcZACOBDSB5LUkS0Ra0MhAEAQBAEAQBAEAQBAEAQBAEBSe1WrIpo4Gn1ppWjyb638W4u7Aj23J9yODpCT6tQXeyMrKejjeGf9QjLibZMLgPxOaSG+aljK2S14GV1mPTF6davL0ZIDZOVwDmSxPaRcEE2I6EAhR/morZpkn/AI2xrWMkyv7U4LJCGCXds7etuknS3Qc100WqevCc1+NOnTi03O7YXFqenjkgnvuyPvci7LFoaWu93K2aiy6p2NSj4HXgZMKk4z72WXZ3YzDaZzpqOnY10jS3fD3vG6cyGbziGj8NtOirWmnoy4i01qj8lvJaS06tJB8RkmphxPHepqY4T60nrvYw6Oc1vvcAto7tI1l2Yt+BrbqSGpnYG0wleNDulxs27smjW2equJ0xS45nnqp2pcEG9+5Fk/6bUfsJv9N/8lF1kPFDqbf2vyZxYrUVNNuPAljdvgtLg4D1c7Z68LjkVJXGuzVbMa21tSeq9+pp2zOOMrIGytydo9v2XDUeHEHkVV30uqfCz0GPerocS+JLKEnCAIAgCAIAgCAIAgCAIAgM+7XKe7KeTk6Rn7wDh/AVZdHS3kiq6UjtGXvX35FGwrCp5zeGF7wL3IHq5feOV+mq77bYQXaehV10zs/RFskcKxmopHERuLbH1o3A7t+O8w6HwsVDZVC1b+ZtVfZS+y9PY/QulNtFRV7RFVMEb+G8bC5+xJlY9DbzXDKi2l8UHqvvuLOOTRkrgtWj++TIzGdiJY7ugPet+zkHj9HeVj0U1WZGW0tvoQXdHzhvDdfP+yBoMRnpnnu3uYQfWadL8nMPH4rpnXCxbrU467bKn2Xp9+Bh2L/381/2sn8ZVLJaSaPSVy4op+KJ6rrY/wDo0EA/vPTJpXZZAd0xgz4k2+Cy4NR4u4KyLnwd/MjtkMNfU1sEMbd57n5C4HsgvNyeAAJ8ltS4xsTlyRrfGUq5Rjza0P09sdsWyjPevfvzFpFxkxoOoaNSep9wU+Tlu3spaI58XDVPab1ZPYxi8NLGZJnho0A4uPJo4lc9dUrHwxR022wqjxSZl2KbSyYg8hzQ2Bnsx5E3NxvOPF1r6ZC/HVWsMdULbmyhysuVz05I7dimOiq29ySBJ6r26tLQCb9COB624qPJalX2u7kZwZzVyUe/makqo9CEAQBAEAQBAEAQBAEAQBAc1dQRTBolja8NcHAOFxvAEA2ORyJW0Zyj+l6Gk64z2ktToY0AAAAAaAZBam5E47s5BVD6Rtn8JG5OHj9odCpqr518jnvxa7l2lv495m+P7LT0t3Ed5F9toyH426t+XVWdWRCzbkykyMOynd7rx9fA8YFtVUUtmh3eR/YecgPuu1b8uiW40LN+TFGZZVst14P72LvSPo8VY4mMh7LBx0e0m9rOGThkcjfqFwSVuM+exaR6nMjq1uvNfE/MW29B6PiFVFe+5NJYniC64+BXPKXFJs7YR4IqPhse1fQObh9NMSN2SaoDRx9TcuTyHrBSSsTrUPBsjjW1bKfiki0dgdGJMWY79lDNJ72iL/7FCTG77W7YRUQ3B9JMRcMByF9C88B01PxXVj4srt+S8TkycuNK05vwKFhGDVeLzd9O8iIGxfbIC/sQt089BxudbCy2vFjwwW/3zK2um3Klxze33sjUKfAKZkIhELe7HAi5vxcXa73XVVMrpuXE3uW/5erg4OHY+WF7PQ08rpI97Nu6ATcNzubHXgNVtO6U46Mjpw66puUSXUJ1BAEAQBAEAQBAEAQBAEAQBAEAQETj20VNSN+mkG8RkwZvd4N5dTYKaqidr7KILsiupdp/AxrHsVZPKXxQNgYfqtOvU8AejQB4q7pqcI6Sep5+6cZz1jHQvvZDH9BO62RkAB52b/3Vf0i+2l7C06MXYk/aV3bvsakraySqhq2MEpDnMe0+qQ0NNi3UG1+GqrizPrinYz3lBS0ra2z6d0zt4x+q/vi0uG6HXbbdbY3PHnkBMdmPZkMKkkmfUd9K9ndizd1rW7wcdSSSS1vLRAV3aOYTVMzyAQZHAeDfUHwAV3RHggl7DzORPjtlL2/TYtGA7btY1sc0Qa1oADoxYADS8fAeHuXJbhtvWL8/U76OkUlwzXl6ehdaKtjmbvRSNe3mDfyPI9CuGUZRekkWkLIzWsXqdC1NwgCAIAgCAIAgCAIAgCAIAgCA48UxSGmZvzSNY3hfUnk0DNx6BbwrlN6RWpHZbCtayehm+0XaNJJdlK3um6d46xefAaM+J8FaU4EVvZv7Cqv6RlLavb295So45JpLAPkkeernOPXifFd7cYR8EVyUpy23bND2Y7OQLSVhudRE05D8bhr4DLqVWX5+u1fmWuP0d/tb5epocMLWNDWNDWgWAAAAHIAaKtbberLRJJaI5sVxSKmjMkzwxo95PJo1J6BbV1yslwxRrZZGuPFJmVY5ttPVSARF0MTTcBps4kaF7h77DIddVb1YcK46y3ZR5GbOx9nZfMm8C2+eyzKpu+39o0AOH4m6O8RY+K57cJPeHkS0dJSjtZv7e8n6vBKKvb3sTgHH68fP77OfjYrnjdbS+F+TOuePRkrii9/FfyimYzszUU1y5u+z7bMx+Yat+XVd1WRCzbkysuxLKt3uvFfexGUlW+J2/G9zHc2m3v5joVLKKktJI54TlB8UXoXDB9vCLNqWX++zX8zOPl7lxWYXfBlnT0k+Vi+K9C50GIRTt3opGvHTUeI1B8VwzhKD0kizrthYtYvU6lqSHyZUMc5zA4FzLbzQcxvC4uOFwstNLUwpJvQ+qwZCAIAgCAIAgIXa3Hm0VO6U2Lz6sbebzp5DU9Apsel2z4fMgyLlTDi8il7FbeOFoqx+80nKU6tJOj/u9eHhp3ZOEv1V+RXYue0+G3z9TSKiqYxhe97WsAuXEgC3iVWKLb0S3LZySWrexQdou0kC7KNu8dO9eMvys1PibeBVjT0e3vZ5FZf0iltV5md11dJM8yTSOe48XH4DgB0GStIQjBaRWhVTslN8UnqT2zOxlRV2eR3UP23DNw+43j46eK5r8yFWy3Z1Y+HO3d7L75Gq4Ds/T0bd2FmZ9p5ze7xd+gsOip7b52vWTLqnHhUtIolVETFd2q2uhohun15iLtjB9xefqj4ngunHxZXPwXicuRlwpXi/AyasrKrEZxe8sjsmsbk1o5NGjW8yfMq4jCuiHgiknO3In4s0LBuzmFkJE7i6Z2rmkgM6NByd1JGfRVtufJy7PIs6+jocGk+f0K1j+ys9Ld1u8i+20aD77dW+OY6rpqyYWbcmV+Rh2U7814+pE0NbJC7fikcx3MHXoRoR0KmnCMlpJHPCyUHxRejL3gW3zXWZVN3Tp3jQS0/ibq3yuPBcFuE1vDyLWjpJPa3b29xJYnsrTVTe8hcGF2YcyxY7qWjI+Isoq8myt6S395NbhVXLiht7VyKPjGAT0x+kZdv225t8z9XzsrCu+FnLmVN2NZV+pbePccFNUPjcHRvcxw4tNj8OCklFSWjIoylF6xejLXhu3sjGkTx95YEhzbNdkL+sND4i1uS454Sb7D0LGrpKS2sWvuKbSY9PHUGqa/6RziXfZcCc2kfZ4DlYW0XbKiEocHccUciyNnWJ7/exsGzuOxVkXeR5EZPYdWnkeY5HiqW6mVUtGX9F8bo8Ufj7CVUROEAQBAEB6veACSQABck6ADiUHIwvbbaE1tQXA/RMu2MdOLvFxz8ABwXoMWjqoaPm+Z53LyOunquS5HVgWx89RSOqWa73qM4va3JxB53yA47p6LS3LhCxQfx9hmvDnZV1i+C8SFq6mVwbG97y2O4axxNm55gNOhXRGMU9UuZzOUmuFt7fI9sLwyaof3cMZe7jbQDm46NHillka1rJm1dUrJcMVqafsx2fwwWkqLTS62/w2noD7Z6n3BVF+dKe0Nl8y4x8CMO1Pd/Iuq4SwPBKAz3a/tCDbxUZDnaOm1aPwcHHrp48LLGwW+1Z5FXk56XZr8/QomDYRPXTFsd3OJu+RxJDb/We46n4lWFtsKY6v4Iraqp3T0XxZsmzOzUNEzdjG88+3Ifad/S3kPmc1SX3yter8i+x8eFMdFz8SaUB0AoCpbQbDxTXfBaKTW1vUcerR7J6j3FddWXKG0t18yvyOj4T3hs/kZ5ieGTU79yaMtPA6td1a7QqyhZGa1iymtqnU9JrQ98JxiemdeGQt5tObHeLf1GfVYsqhYu0jNV86nrB+hoGCbbwTepOBE85Z5xu/MdPB3vKrrcScN47r5lxR0hXZ2Z7P5ffvPfGdioZbuhPdOOdhmw/l+r5e4pVlzjtLdfMXdH1z3hs/l9+4+OyGy7oXSPqGtLs2NFw4FpHrO89M+vNZychTSUTXDw3W3KznyRTtt9lzSP34wTA85fcJ+oenI+XDPtxcjrVo+f1OLMxepfFH9L+Xs9CGwbFZaWUSxGxGRB0cOLXDl8lPbVGyPDI5qrZVS4o/wDTZ9nscirIhJGbHRzTq13I/oeKpLqpVS4WeiovjdHij/wk1ETBAEAQGedqm0m4z0ON3rPF5SODDo3xdx6eKssDH4n1j5Ll7ys6QyOFdXHm+fuM8wDCnVVRHAz6xzP2WjNzvIfGw4qyutVcHJlXTU7ZqCP0BSUzYmNjYLNY0NaOQAsF5yUnJ6s9NGKikkV3aHYinq5WykujN/pNy3ri3XR2mfLyI6acudUeFb+HsOS/ChbJS5ePtJ3DMNip2COGMMaOA49SdXHqVBOyU3rJ6nTXXGtcMVojrWhucuJYhFTxmSZ4YwcT8gNSegW0ISm+GK3NJ2RhHik9jI9rttpau8cd44OX1n/jI0H3R534XWNhxq7Ut39Ckyc2VvZjtH6nJsnsnLWuuLshB9aQj/awfWd8Bx5HfIyo0rTm/AjxsWVz15Lx9DZMJwuKmjEULA1o95PEuPEqjsslZLiky+rqjXHhijtWhIEAQBAfCspI5WFkjA9p1BF//wAPVbRk4vVGs4RmtJLVFB2g2Cc276U77f2bj6w/C4+14HPqVYVZie0/MqMjo5rerf2FKkYWktcCCMiCCCDyIOi7k9d0VjTT0ZN7N4/VQPZHEd9rnBojdm25IA3Tqzyy5grnuprknKW3tOnGyLa5KMN/Z98jXgqc9GfGtpGSsdHI0OY4WIPL9D1W0ZOL1XM1nBTi4y5MxfanZ99FLum7o3XMb+Y5H7w4+9XdF6tjr39553Jx3TLTu7n995y4Ji8tLKJYjnoWnRzeLXf8yW9tUbI8MjSm6VUuKP8A02fAMaiq4hJGejmn2mu5H+fFUltUqpcMj0NN0bY8USSURMEBF7S40yjp3zOzIyY37Tz7Lf59AVLTU7ZqKIb7lVByZgdZVPlkdJI7ee9xc49T8h0XooRUYqK7jzc5uUnJ82ax2W4B3MBqHj6SYDd6R6t/e9rw3VT593HPgXJfUuuj6OCHG+b+heFwFgEAQHyqpS1jnAXLWuIGlyASBfgspavQxJ6JswTHscnq5O8md+FoyY0H7I/XUr0VNMKlpE8zdfO58Uix7F7DOqbTVALIdQ3R0n6tZ11PDmuXJzFX2Yc/odeLhOztT5fX+jWaeBsbQxjQ1rRYNAsAOQCp223qy7SSWiPosGQgCAIAgCAICKxzZ+CqH0jLOAye3Jw8+I6G4UtV063sc9+NXcu0t/HvKvszs6ynrJDJNG4RABmYB3ni+bSciGEcx64XVfe7K0kuf39focWLiKq1uTT05fH+vqXls7Do9p8wuHRlpxI9w4c1gycONYVHVROikGRzBGrXDRzTzH/bit6rXXLiiRXVRthwyMVxvCZKWV0UozGYdwc3g4f8yKvarY2R4keduplVLhl/084HjEtJKJYj0c0+y5vI/oeCW1RsjwyFN0qpcUf+mz4FjMVXEJIj0c0+013EH/mao7apVy4ZHoqbo2x4okiSoyUxDb/aP0yosw/QxXazk4/Wf56DoBzKvsOjqoavm/vQ8/m5HWz0XJfepybGYEaypbGR9G315D90HTxcbD3ngt8q7qq9e/uNMWjrbNO7vN5a0AWAsBlZeePRnlAEAQHghAYIG+jVNnxB/cyEFkgNnWOVx1FiOGmq9Dr1lez5ruPLr/FZutdHyZtWA43FVxiSI6ZOafaaeRH66FUdtUqpaSPRUXwtjxRJJREwQBAEAQBAEAQHLidc2CJ8r/ZY0nx5AdSbDzW0IOclFd5pZYq4OT7jEKud0r3SPzc9xcfEm+XTgOgV/GKilFdx5ecnOTlLmz47g5Bbas14V4HkNA0CBJI9xI4aOI8ysaI21fieJJC72nE20uSbeF0SS5BtvmeaendI5rGM3nONgAMyViUlFasRi5PRbs1bZbZSOmjPeAPkfYvOdha9mt6C5z4/BU+RkOyW3JF/i4iqj2t2+ZFdqG0ncxejRu+klHrkfVj0Pm7MeF+imwcfjlxvkvqRZ+RwR4I839DIldFIbh2fYB6JTAvFpZbPfzGXqs8h8SVQZd/W2bclyPQ4dHVV783zLFNUsZm97W/iIHzXMot8jqckubIyo2ooma1cX5XB/wAG3Uqx7XyiyCWXQuc15kbP2gULfZdI/wDDG4fx2UqwrX3afEhfSNC5Nv4MjZ+0uIexTSH8Tmt+W8pV0fLvkiF9KR7ov5f2RtR2lTn2KeJv4i5/y3VKuj4d7ZDLpSx8opfP0KzjmMyVbg+UM3gLXa3dNuRNyT58yuqqqNS0jqcV18rnrLQmOzR9q0AH2o3g9bWIvz0UOcv8XxOjo5/5/gzXFTF+EAQBAEAQBAEB8qinZIN17GvbycARlpkVlNp6oxKKktGtTjdgNIdaSD/SZ/Jb9dZ+5+bInjUv/ReSPQ7O0f8AlIP9Nn8lnr7f3PzNfytH7F5I9TszRf5SL9wLP5i39z8x+Uo/YvI9TstRf5WP3WT8xb+5j8pR+1HodkqL/LM97v5rP5m39xj8nR+1HTh2A00Di+KFrXEWvmTbkLk28lrO6c1pJm9ePXW9YrRkkoiYw3a/DpWVcvpBLnudvB2gc05NLeQAFrcLWV/jTi6lwHm8uM42vj5/wRUUYaQ4ZEEEHqDcKV7rRnOm09Ud9Ri9Q/26mV3jI+3uvZRqqtcoryN5XWS5yfmziIvmdVIR6ahAAeHFBr3HfTYNUyexTSu67jre8iyjldXHnJeZLGiyXKL8iUpth65+sIZ1e9o+DST8FDLMpXfqTxwL5d2nvfpqStN2azn+8qI2/hDn/PdUUukI9yf35k8ei7H+qSXz9CxbO7EspZWzd+97mhwtZrW5ixyzPxXLdlysjw6HZj4MaZ8erbLWuQ7ggCAIAgCAIAgCAIAgCAIAgCAICB2wwFtXCRkJGAuY7kbZtP3Tb5HgujHudUte7vOXLx1dD2rkZzg+yE9SA5j4gDn6xdf3Bv6qzsy4QejTKerCssWqa+foT9N2Zn/Eqh4NZ+pd+i5pdIeEfmdcei3/ALS8kStN2dUjfbdK/wAXAD/aAfiopZ1j5aInj0bSuer+PpoSlNsjQs0pWH8d3/xkqGWTa/8Ab+PoTxw6I/6r47/UlqekjjyZGxn4WgfIKFyb5snjGMeSPssGwQBAEAQBAEAQBAEAQBAEAQBAEAQBAEAQH//Z"/>
          <p:cNvSpPr>
            <a:spLocks noChangeAspect="1" noChangeArrowheads="1"/>
          </p:cNvSpPr>
          <p:nvPr/>
        </p:nvSpPr>
        <p:spPr bwMode="auto">
          <a:xfrm>
            <a:off x="155575" y="-1798638"/>
            <a:ext cx="3133725" cy="3752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annett-cdn.com/-mm-/ba72efd53275bd1f6115460596f1b8b82501808f/c=466-303-3337-2459&amp;r=x404&amp;c=534x401/local/-/media/USATODAY/USATODAY/2013/11/15/1384495694000-111713yes-no-may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572008"/>
            <a:ext cx="2500295" cy="1876412"/>
          </a:xfrm>
          <a:prstGeom prst="rect">
            <a:avLst/>
          </a:prstGeom>
          <a:noFill/>
        </p:spPr>
      </p:pic>
      <p:pic>
        <p:nvPicPr>
          <p:cNvPr id="2050" name="Picture 2" descr="http://previews.123rf.com/images/tintin75/tintin751503/tintin75150300022/37387573-John-Doe-tiene-una-hoja-de-papel-en-el-que-es-una-flecha-roja-Siga-esta-manera-ir-a-la-izquierda-per-Foto-de-archivo.jpg"/>
          <p:cNvPicPr>
            <a:picLocks noChangeAspect="1" noChangeArrowheads="1"/>
          </p:cNvPicPr>
          <p:nvPr/>
        </p:nvPicPr>
        <p:blipFill>
          <a:blip r:embed="rId3" cstate="print"/>
          <a:srcRect l="9146" t="9518" r="13109" b="14339"/>
          <a:stretch>
            <a:fillRect/>
          </a:stretch>
        </p:blipFill>
        <p:spPr bwMode="auto">
          <a:xfrm>
            <a:off x="7215206" y="1428736"/>
            <a:ext cx="1335891" cy="157163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Tipos de incompetencia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6953280" cy="4846320"/>
          </a:xfrm>
        </p:spPr>
        <p:txBody>
          <a:bodyPr anchor="t">
            <a:normAutofit/>
          </a:bodyPr>
          <a:lstStyle/>
          <a:p>
            <a:pPr algn="just"/>
            <a:endParaRPr lang="es-MX" dirty="0" smtClean="0"/>
          </a:p>
          <a:p>
            <a:pPr algn="just"/>
            <a:r>
              <a:rPr lang="es-MX" b="1" dirty="0" smtClean="0">
                <a:latin typeface="Corbel" pitchFamily="34" charset="0"/>
              </a:rPr>
              <a:t>NOTORIA INCOMPETENCIA: </a:t>
            </a:r>
            <a:r>
              <a:rPr lang="es-MX" dirty="0" smtClean="0">
                <a:latin typeface="Corbel" pitchFamily="34" charset="0"/>
              </a:rPr>
              <a:t>cuando directamente la UT advierte que el Instituto no genera, administra o posee la información solicitada. </a:t>
            </a:r>
          </a:p>
          <a:p>
            <a:pPr algn="just"/>
            <a:r>
              <a:rPr lang="es-MX" b="1" dirty="0" smtClean="0">
                <a:latin typeface="Corbel" pitchFamily="34" charset="0"/>
              </a:rPr>
              <a:t>INCOMPETENCIA POR DECLARATORIA: </a:t>
            </a:r>
            <a:r>
              <a:rPr lang="es-MX" dirty="0" smtClean="0">
                <a:latin typeface="Corbel" pitchFamily="34" charset="0"/>
              </a:rPr>
              <a:t>cuando una vez turnada al área administrativa ésta se declare incompetente.</a:t>
            </a:r>
          </a:p>
          <a:p>
            <a:pPr algn="just">
              <a:buNone/>
            </a:pPr>
            <a:r>
              <a:rPr lang="es-MX" b="1" i="1" dirty="0" smtClean="0">
                <a:latin typeface="Corbel" pitchFamily="34" charset="0"/>
              </a:rPr>
              <a:t>	(Art. 48) </a:t>
            </a: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sz="3200" b="1" dirty="0" smtClean="0">
                <a:latin typeface="Corbel" pitchFamily="34" charset="0"/>
              </a:rPr>
              <a:t>Principios rectores</a:t>
            </a:r>
            <a:endParaRPr lang="es-MX" sz="3200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 fontScale="92500" lnSpcReduction="10000"/>
          </a:bodyPr>
          <a:lstStyle/>
          <a:p>
            <a:pPr algn="just"/>
            <a:r>
              <a:rPr lang="es-MX" dirty="0" smtClean="0">
                <a:latin typeface="Corbel" pitchFamily="34" charset="0"/>
              </a:rPr>
              <a:t>MÁXIMA PUBLICIDAD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PRONTITUD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CERTEZA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EFICACIA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IMPARCIALIDAD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INDEPENDENCIA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OBJETIVIDAD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PROFESIONALISMO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TRANSPARENCIA</a:t>
            </a:r>
          </a:p>
          <a:p>
            <a:pPr algn="just"/>
            <a:r>
              <a:rPr lang="es-MX" sz="1900" dirty="0" smtClean="0">
                <a:latin typeface="Corbel" pitchFamily="34" charset="0"/>
              </a:rPr>
              <a:t> LEGALIDAD EN EL PROCEDIMIENTO DE ACCESO A LA   INFORMACIÓN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GRATUIDAD Y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 SUPLENCIA DE LA SOLICITUD. </a:t>
            </a:r>
            <a:r>
              <a:rPr lang="es-MX" b="1" i="1" dirty="0" smtClean="0">
                <a:latin typeface="Corbel" pitchFamily="34" charset="0"/>
              </a:rPr>
              <a:t>(ART.3)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5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5786454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4101" name="Picture 5" descr="C:\Documents and Settings\Usuario\Local Settings\Temporary Internet Files\Content.IE5\0PQBGLMJ\Which%20way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143504" y="1714488"/>
            <a:ext cx="2428892" cy="2924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7686700" cy="6027132"/>
          </a:xfrm>
        </p:spPr>
        <p:txBody>
          <a:bodyPr anchor="t">
            <a:normAutofit/>
          </a:bodyPr>
          <a:lstStyle/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  En caso de la incompetencia por declaratoria, deberá ser validada por el Comité de Transparencia. </a:t>
            </a:r>
          </a:p>
          <a:p>
            <a:endParaRPr lang="es-MX" dirty="0"/>
          </a:p>
        </p:txBody>
      </p:sp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4325" y="1700808"/>
            <a:ext cx="3867875" cy="3929090"/>
          </a:xfrm>
          <a:prstGeom prst="rect">
            <a:avLst/>
          </a:prstGeom>
          <a:noFill/>
        </p:spPr>
      </p:pic>
      <p:pic>
        <p:nvPicPr>
          <p:cNvPr id="5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857892"/>
            <a:ext cx="1571560" cy="7857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sunsetdt.com/sunset/wp-content/uploads/2015/06/web-repa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5896803" cy="442915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4357694"/>
            <a:ext cx="7929618" cy="928694"/>
          </a:xfrm>
        </p:spPr>
        <p:txBody>
          <a:bodyPr>
            <a:normAutofit fontScale="90000"/>
          </a:bodyPr>
          <a:lstStyle/>
          <a:p>
            <a:pPr algn="r"/>
            <a:r>
              <a:rPr lang="es-MX" dirty="0" smtClean="0">
                <a:latin typeface="Corbel" pitchFamily="34" charset="0"/>
              </a:rPr>
              <a:t>PORTAL DE OBLIGACIONES DE TRANSPARENCIA y plataforma nacional de transparencia</a:t>
            </a:r>
            <a:endParaRPr lang="es-MX" dirty="0">
              <a:latin typeface="Corbel" pitchFamily="34" charset="0"/>
            </a:endParaRPr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.imgur.com/sWXx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5286412" cy="401129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b="1" dirty="0" smtClean="0">
                <a:latin typeface="Corbel" pitchFamily="34" charset="0"/>
              </a:rPr>
              <a:t>Información EN EL POT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 anchor="t">
            <a:normAutofit/>
          </a:bodyPr>
          <a:lstStyle/>
          <a:p>
            <a:pPr algn="just">
              <a:buNone/>
            </a:pPr>
            <a:r>
              <a:rPr lang="es-MX" dirty="0" smtClean="0"/>
              <a:t>   </a:t>
            </a:r>
            <a:r>
              <a:rPr lang="es-MX" dirty="0" smtClean="0">
                <a:latin typeface="Corbel" pitchFamily="34" charset="0"/>
              </a:rPr>
              <a:t>La responsabilidad operativa de publicar y actualizar el POT del Instituto recae en las áreas administrativas, con el apoyo de la UT. </a:t>
            </a:r>
            <a:r>
              <a:rPr lang="es-MX" b="1" i="1" dirty="0" smtClean="0">
                <a:latin typeface="Corbel" pitchFamily="34" charset="0"/>
              </a:rPr>
              <a:t>(Art.28)</a:t>
            </a: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5895" y="2413095"/>
          <a:ext cx="8451377" cy="3007218"/>
        </p:xfrm>
        <a:graphic>
          <a:graphicData uri="http://schemas.openxmlformats.org/drawingml/2006/table">
            <a:tbl>
              <a:tblPr firstRow="1" lastRow="1" bandRow="1">
                <a:tableStyleId>{9DCAF9ED-07DC-4A11-8D7F-57B35C25682E}</a:tableStyleId>
              </a:tblPr>
              <a:tblGrid>
                <a:gridCol w="3095249"/>
                <a:gridCol w="563551"/>
                <a:gridCol w="4142133"/>
                <a:gridCol w="650444"/>
              </a:tblGrid>
              <a:tr h="48920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OBLIGACIONES DE LA LEY VIGENTE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#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NUEVAS OBLIGACIONES DE LA LEY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#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Criterios de la Guía Referencial: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110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Criterios de los Lineamientos Técnicos: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1417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 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 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81: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48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11: 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25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82: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1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18: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 smtClean="0">
                          <a:effectLst/>
                        </a:rPr>
                        <a:t>13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83, fracción VII: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16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Reglamento Interior: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12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Artículo 74, fracción I Ley General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3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6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Total: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 smtClean="0">
                          <a:effectLst/>
                        </a:rPr>
                        <a:t>50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Total: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500" dirty="0">
                          <a:effectLst/>
                        </a:rPr>
                        <a:t>68</a:t>
                      </a:r>
                      <a:endParaRPr lang="es-MX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1471499"/>
            <a:ext cx="91440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MX" sz="2000" b="1" cap="small" dirty="0">
                <a:solidFill>
                  <a:schemeClr val="tx2"/>
                </a:solidFill>
                <a:latin typeface="Corbel" pitchFamily="34" charset="0"/>
                <a:ea typeface="+mj-ea"/>
                <a:cs typeface="+mj-cs"/>
              </a:rPr>
              <a:t>AMPLIACIÓN DE LAS OBLIGACIONES DE TRANSPARENCIA</a:t>
            </a:r>
          </a:p>
        </p:txBody>
      </p:sp>
      <p:pic>
        <p:nvPicPr>
          <p:cNvPr id="6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887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g.educastur.es/inventoresycientificas/files/2011/02/blo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3643338" cy="3643338"/>
          </a:xfrm>
          <a:prstGeom prst="rect">
            <a:avLst/>
          </a:prstGeom>
          <a:noFill/>
        </p:spPr>
      </p:pic>
      <p:sp>
        <p:nvSpPr>
          <p:cNvPr id="4" name="3 Marcador de contenido"/>
          <p:cNvSpPr>
            <a:spLocks noGrp="1"/>
          </p:cNvSpPr>
          <p:nvPr>
            <p:ph sz="quarter" idx="4294967295"/>
          </p:nvPr>
        </p:nvSpPr>
        <p:spPr>
          <a:xfrm>
            <a:off x="642910" y="428604"/>
            <a:ext cx="7686675" cy="6076950"/>
          </a:xfrm>
        </p:spPr>
        <p:txBody>
          <a:bodyPr>
            <a:normAutofit/>
          </a:bodyPr>
          <a:lstStyle/>
          <a:p>
            <a:pPr algn="just"/>
            <a:r>
              <a:rPr lang="es-MX" dirty="0" smtClean="0">
                <a:latin typeface="Corbel" pitchFamily="34" charset="0"/>
              </a:rPr>
              <a:t>El área administrativa será la encargada de la IPO a través de su enlace de transparencia.</a:t>
            </a: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 </a:t>
            </a:r>
          </a:p>
          <a:p>
            <a:pPr algn="just"/>
            <a:r>
              <a:rPr lang="es-MX" dirty="0" smtClean="0">
                <a:latin typeface="Corbel" pitchFamily="34" charset="0"/>
              </a:rPr>
              <a:t>Publicada la información, la UT supervisará que se haya publicado correctamente. </a:t>
            </a:r>
          </a:p>
          <a:p>
            <a:endParaRPr lang="es-MX" dirty="0"/>
          </a:p>
        </p:txBody>
      </p:sp>
      <p:pic>
        <p:nvPicPr>
          <p:cNvPr id="3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115328" cy="5955694"/>
          </a:xfrm>
        </p:spPr>
        <p:txBody>
          <a:bodyPr/>
          <a:lstStyle/>
          <a:p>
            <a:pPr algn="just"/>
            <a:r>
              <a:rPr lang="es-MX" dirty="0" smtClean="0">
                <a:latin typeface="Corbel" pitchFamily="34" charset="0"/>
              </a:rPr>
              <a:t>El Comité de Transparencia podrá emitir recomendaciones. </a:t>
            </a:r>
          </a:p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/>
            <a:r>
              <a:rPr lang="es-MX" dirty="0" smtClean="0">
                <a:latin typeface="Corbel" pitchFamily="34" charset="0"/>
              </a:rPr>
              <a:t>Si se solicita la corrección de información ya publicada, se turnará al Comité de Transparencia para que determine si es procedente. </a:t>
            </a:r>
            <a:r>
              <a:rPr lang="es-MX" b="1" i="1" dirty="0" smtClean="0">
                <a:latin typeface="Corbel" pitchFamily="34" charset="0"/>
              </a:rPr>
              <a:t>(Art 28)</a:t>
            </a:r>
          </a:p>
          <a:p>
            <a:endParaRPr lang="es-MX" dirty="0"/>
          </a:p>
        </p:txBody>
      </p:sp>
      <p:pic>
        <p:nvPicPr>
          <p:cNvPr id="64514" name="Picture 2" descr="https://encrypted-tbn0.gstatic.com/images?q=tbn:ANd9GcQtkSzQBWtlKDA4csbimaMLyV_f9hX9mSgxGkn2A2bsSTTf4ehQ0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496"/>
            <a:ext cx="4236038" cy="2569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Plataforma Nacional de Transparencia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328" t="18500" r="22882" b="11609"/>
          <a:stretch/>
        </p:blipFill>
        <p:spPr>
          <a:xfrm>
            <a:off x="467544" y="764704"/>
            <a:ext cx="763082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921" t="17515" r="12919" b="50536"/>
          <a:stretch/>
        </p:blipFill>
        <p:spPr>
          <a:xfrm>
            <a:off x="611560" y="764704"/>
            <a:ext cx="7432393" cy="1800200"/>
          </a:xfrm>
          <a:prstGeom prst="rect">
            <a:avLst/>
          </a:prstGeo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INFOMEX</a:t>
            </a:r>
            <a:endParaRPr lang="es-MX" b="1" dirty="0">
              <a:latin typeface="Corbe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309" t="22439" r="13474" b="11609"/>
          <a:stretch/>
        </p:blipFill>
        <p:spPr>
          <a:xfrm>
            <a:off x="1475656" y="2781038"/>
            <a:ext cx="5980433" cy="37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15" t="31297" r="21221" b="15547"/>
          <a:stretch/>
        </p:blipFill>
        <p:spPr>
          <a:xfrm>
            <a:off x="1259632" y="1268760"/>
            <a:ext cx="6264696" cy="31914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0668" t="40979" r="21774" b="25390"/>
          <a:stretch/>
        </p:blipFill>
        <p:spPr>
          <a:xfrm>
            <a:off x="1259632" y="4653136"/>
            <a:ext cx="6264696" cy="2058027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EJEMPLOS SIPOT</a:t>
            </a:r>
            <a:endParaRPr lang="es-MX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11813" t="8657" r="11813" b="16532"/>
          <a:stretch/>
        </p:blipFill>
        <p:spPr>
          <a:xfrm>
            <a:off x="5076056" y="827320"/>
            <a:ext cx="3024336" cy="1665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24" y="2276872"/>
            <a:ext cx="6096000" cy="4410075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EJEMPLOS SIPOT</a:t>
            </a:r>
            <a:endParaRPr lang="es-MX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9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transparencia.guerrero.gob.mx/files/2012/01/2.-Lu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071942"/>
            <a:ext cx="2500330" cy="239031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28604"/>
            <a:ext cx="7467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s-MX" sz="3200" b="1" dirty="0" smtClean="0">
                <a:latin typeface="Corbel" pitchFamily="34" charset="0"/>
              </a:rPr>
              <a:t>ÓRGANOS DE TRANSPARENCIA</a:t>
            </a:r>
            <a:endParaRPr lang="es-MX" sz="3200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85786" y="1643050"/>
            <a:ext cx="7467600" cy="4873752"/>
          </a:xfrm>
        </p:spPr>
        <p:txBody>
          <a:bodyPr anchor="t"/>
          <a:lstStyle/>
          <a:p>
            <a:pPr algn="just">
              <a:buNone/>
            </a:pPr>
            <a:endParaRPr lang="es-MX" dirty="0" smtClean="0"/>
          </a:p>
          <a:p>
            <a:pPr marL="514350" indent="-514350" algn="just">
              <a:buFont typeface="+mj-lt"/>
              <a:buAutoNum type="arabicParenR"/>
            </a:pPr>
            <a:r>
              <a:rPr lang="es-MX" sz="2800" dirty="0" smtClean="0">
                <a:latin typeface="Corbel" pitchFamily="34" charset="0"/>
              </a:rPr>
              <a:t>El Grupo de Trabajo de Transparencia 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MX" sz="2800" dirty="0" smtClean="0">
                <a:latin typeface="Corbel" pitchFamily="34" charset="0"/>
              </a:rPr>
              <a:t>El Comité de Transparencia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MX" sz="2800" dirty="0" smtClean="0">
                <a:latin typeface="Corbel" pitchFamily="34" charset="0"/>
              </a:rPr>
              <a:t>La Unidad de Transparencia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es-MX" sz="2800" dirty="0" smtClean="0">
                <a:latin typeface="Corbel" pitchFamily="34" charset="0"/>
              </a:rPr>
              <a:t>Las Áreas Administrativas. </a:t>
            </a:r>
            <a:r>
              <a:rPr lang="es-MX" sz="2800" b="1" i="1" dirty="0" smtClean="0">
                <a:latin typeface="Corbel" pitchFamily="34" charset="0"/>
              </a:rPr>
              <a:t>(Art.8)</a:t>
            </a: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260" t="10626" r="14580" b="19485"/>
          <a:stretch/>
        </p:blipFill>
        <p:spPr>
          <a:xfrm>
            <a:off x="467544" y="1733786"/>
            <a:ext cx="7684198" cy="4071478"/>
          </a:xfrm>
          <a:prstGeom prst="rect">
            <a:avLst/>
          </a:prstGeom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EJEMPLOS SIPOT</a:t>
            </a:r>
            <a:endParaRPr lang="es-MX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Metodología para la actualización de la IPO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07504" y="836712"/>
            <a:ext cx="9144000" cy="49006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Corbel" pitchFamily="34" charset="0"/>
              </a:rPr>
              <a:t>En el Portal de Obligaciones de Transparencia del IEEBC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-108520" y="3370982"/>
            <a:ext cx="9144000" cy="490066"/>
          </a:xfrm>
          <a:prstGeom prst="rect">
            <a:avLst/>
          </a:prstGeom>
        </p:spPr>
        <p:txBody>
          <a:bodyPr vert="horz"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 dirty="0" smtClean="0">
                <a:latin typeface="Corbel" pitchFamily="34" charset="0"/>
              </a:rPr>
              <a:t>En la Plataforma nacional de Transparencia</a:t>
            </a:r>
            <a:endParaRPr lang="es-MX" b="1" dirty="0">
              <a:latin typeface="Corbel" pitchFamily="34" charset="0"/>
            </a:endParaRPr>
          </a:p>
        </p:txBody>
      </p:sp>
      <p:sp>
        <p:nvSpPr>
          <p:cNvPr id="8" name="3 Marcador de contenido"/>
          <p:cNvSpPr txBox="1">
            <a:spLocks/>
          </p:cNvSpPr>
          <p:nvPr/>
        </p:nvSpPr>
        <p:spPr>
          <a:xfrm>
            <a:off x="539552" y="1470794"/>
            <a:ext cx="7686675" cy="210222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latin typeface="Corbel" pitchFamily="34" charset="0"/>
              </a:rPr>
              <a:t>La Unidad de Transparencia entrega los formatos en Excel para la publicación de la información, estos formatos serán llenados por las áreas administrativas.</a:t>
            </a:r>
          </a:p>
          <a:p>
            <a:pPr algn="just"/>
            <a:r>
              <a:rPr lang="es-MX" sz="2000" dirty="0" smtClean="0">
                <a:latin typeface="Corbel" pitchFamily="34" charset="0"/>
              </a:rPr>
              <a:t>Las áreas administrativas turnan la información a la Unidad de Transparencia para su publicación.</a:t>
            </a:r>
          </a:p>
        </p:txBody>
      </p:sp>
      <p:sp>
        <p:nvSpPr>
          <p:cNvPr id="9" name="3 Marcador de contenido"/>
          <p:cNvSpPr txBox="1">
            <a:spLocks/>
          </p:cNvSpPr>
          <p:nvPr/>
        </p:nvSpPr>
        <p:spPr>
          <a:xfrm>
            <a:off x="539552" y="4077072"/>
            <a:ext cx="7686675" cy="27363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000" dirty="0" smtClean="0">
                <a:latin typeface="Corbel" pitchFamily="34" charset="0"/>
              </a:rPr>
              <a:t>Las áreas administrativas descargaran los formatos en Excel de la PNT para posteriormente llenarlos.</a:t>
            </a:r>
          </a:p>
          <a:p>
            <a:pPr algn="just"/>
            <a:r>
              <a:rPr lang="es-MX" sz="2000" dirty="0" smtClean="0">
                <a:latin typeface="Corbel" pitchFamily="34" charset="0"/>
              </a:rPr>
              <a:t>Las áreas administrativas con apoyo de la Unidad de Transparencia subirán a la PNT los formatos con la información correspondiente.</a:t>
            </a:r>
          </a:p>
          <a:p>
            <a:pPr algn="just"/>
            <a:r>
              <a:rPr lang="es-MX" sz="2000" dirty="0" smtClean="0">
                <a:latin typeface="Corbel" pitchFamily="34" charset="0"/>
              </a:rPr>
              <a:t>En caso de que la información a publicar cuente con archivos, la UT los subirá al servidor y proporcionara los hipervínculos para que sean agregados en el formato de Excel.</a:t>
            </a:r>
          </a:p>
        </p:txBody>
      </p:sp>
    </p:spTree>
    <p:extLst>
      <p:ext uri="{BB962C8B-B14F-4D97-AF65-F5344CB8AC3E}">
        <p14:creationId xmlns:p14="http://schemas.microsoft.com/office/powerpoint/2010/main" val="10391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7347" b="26375"/>
          <a:stretch/>
        </p:blipFill>
        <p:spPr>
          <a:xfrm>
            <a:off x="179512" y="1124744"/>
            <a:ext cx="8483110" cy="4248472"/>
          </a:xfrm>
          <a:prstGeom prst="rect">
            <a:avLst/>
          </a:prstGeom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49006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MX" b="1" dirty="0" smtClean="0">
                <a:latin typeface="Corbel" pitchFamily="34" charset="0"/>
              </a:rPr>
              <a:t>Ejemplo de formato</a:t>
            </a:r>
            <a:endParaRPr lang="es-MX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57224" y="264318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b="1" dirty="0" smtClean="0">
                <a:latin typeface="Corbel" pitchFamily="34" charset="0"/>
              </a:rPr>
              <a:t>Gracias por su atención</a:t>
            </a:r>
            <a:br>
              <a:rPr lang="es-MX" sz="4400" b="1" dirty="0" smtClean="0">
                <a:latin typeface="Corbel" pitchFamily="34" charset="0"/>
              </a:rPr>
            </a:br>
            <a:r>
              <a:rPr lang="es-MX" sz="4400" b="1" dirty="0" smtClean="0">
                <a:latin typeface="Corbel" pitchFamily="34" charset="0"/>
                <a:hlinkClick r:id="rId2"/>
              </a:rPr>
              <a:t>transparencia@ieebc.mx</a:t>
            </a:r>
            <a:r>
              <a:rPr lang="es-MX" sz="4400" b="1" dirty="0" smtClean="0">
                <a:latin typeface="Corbel" pitchFamily="34" charset="0"/>
              </a:rPr>
              <a:t> </a:t>
            </a:r>
            <a:endParaRPr lang="en-US" sz="4400" b="1" dirty="0">
              <a:latin typeface="Corbel" pitchFamily="34" charset="0"/>
            </a:endParaRPr>
          </a:p>
        </p:txBody>
      </p:sp>
      <p:pic>
        <p:nvPicPr>
          <p:cNvPr id="5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857892"/>
            <a:ext cx="1571560" cy="7857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67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s-MX" sz="3200" b="1" dirty="0" smtClean="0">
                <a:latin typeface="Corbel" pitchFamily="34" charset="0"/>
              </a:rPr>
              <a:t>GRUPO DE TRABAJO DE TRANSPARENCIA </a:t>
            </a:r>
            <a:endParaRPr lang="es-MX" sz="3200" b="1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142976" y="1214422"/>
            <a:ext cx="6781824" cy="4688026"/>
          </a:xfrm>
        </p:spPr>
        <p:txBody>
          <a:bodyPr anchor="ctr"/>
          <a:lstStyle/>
          <a:p>
            <a:pPr algn="just"/>
            <a:r>
              <a:rPr lang="es-MX" dirty="0" smtClean="0">
                <a:latin typeface="Corbel" pitchFamily="34" charset="0"/>
              </a:rPr>
              <a:t>Aquél integrado por la Comisión Especial de Transparencia y Acceso a la Información Pública. </a:t>
            </a:r>
            <a:r>
              <a:rPr lang="es-MX" b="1" i="1" dirty="0" smtClean="0">
                <a:latin typeface="Corbel" pitchFamily="34" charset="0"/>
              </a:rPr>
              <a:t>(Art.9)</a:t>
            </a:r>
            <a:endParaRPr lang="es-MX" b="1" i="1" dirty="0">
              <a:latin typeface="Corbel" pitchFamily="34" charset="0"/>
            </a:endParaRP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1026" name="Picture 2" descr="C:\Documents and Settings\Usuario\Local Settings\Temporary Internet Files\Content.IE5\09A385Y7\CLIPART_OF_16323_SM_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572008"/>
            <a:ext cx="3216355" cy="1728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s-MX" sz="3600" b="1" dirty="0" smtClean="0">
                <a:latin typeface="Corbel" pitchFamily="34" charset="0"/>
              </a:rPr>
              <a:t>Atribuciones </a:t>
            </a:r>
            <a:endParaRPr lang="es-MX" sz="3600" b="1" dirty="0">
              <a:latin typeface="Corbel" pitchFamily="34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"/>
          </p:nvPr>
        </p:nvSpPr>
        <p:spPr>
          <a:xfrm>
            <a:off x="928662" y="2786058"/>
            <a:ext cx="7472418" cy="44291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   </a:t>
            </a:r>
            <a:r>
              <a:rPr lang="es-MX" dirty="0" smtClean="0">
                <a:latin typeface="Corbel" pitchFamily="34" charset="0"/>
              </a:rPr>
              <a:t>Supervisar las funciones del Comité de Transparencia.</a:t>
            </a:r>
          </a:p>
          <a:p>
            <a:pPr algn="ctr">
              <a:buNone/>
            </a:pPr>
            <a:endParaRPr lang="es-MX" dirty="0" smtClean="0">
              <a:latin typeface="Corbel" pitchFamily="34" charset="0"/>
            </a:endParaRPr>
          </a:p>
          <a:p>
            <a:pPr algn="ctr">
              <a:buNone/>
            </a:pPr>
            <a:r>
              <a:rPr lang="es-MX" dirty="0" smtClean="0">
                <a:latin typeface="Corbel" pitchFamily="34" charset="0"/>
              </a:rPr>
              <a:t>       Realizar observaciones y recomendaciones respecto de las atribuciones de la UT</a:t>
            </a:r>
          </a:p>
          <a:p>
            <a:pPr algn="ctr">
              <a:buNone/>
            </a:pPr>
            <a:endParaRPr lang="es-MX" dirty="0" smtClean="0">
              <a:latin typeface="Corbel" pitchFamily="34" charset="0"/>
            </a:endParaRPr>
          </a:p>
          <a:p>
            <a:pPr algn="ctr">
              <a:buNone/>
            </a:pPr>
            <a:r>
              <a:rPr lang="es-MX" dirty="0" smtClean="0">
                <a:latin typeface="Corbel" pitchFamily="34" charset="0"/>
              </a:rPr>
              <a:t>         Remitir las observaciones formuladas a los informes presentados por la UT.</a:t>
            </a:r>
          </a:p>
          <a:p>
            <a:pPr algn="ctr">
              <a:buNone/>
            </a:pPr>
            <a:r>
              <a:rPr lang="es-MX" b="1" dirty="0" smtClean="0"/>
              <a:t>(Art. 10)</a:t>
            </a:r>
            <a:endParaRPr lang="es-MX" b="1" dirty="0"/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71501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  <p:pic>
        <p:nvPicPr>
          <p:cNvPr id="2050" name="Picture 2" descr="C:\Documents and Settings\Usuario\Local Settings\Temporary Internet Files\Content.IE5\0PQBGLMJ\500px-3NumberThreeInCircle.svg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1643074" cy="1643074"/>
          </a:xfrm>
          <a:prstGeom prst="rect">
            <a:avLst/>
          </a:prstGeom>
          <a:noFill/>
        </p:spPr>
      </p:pic>
      <p:pic>
        <p:nvPicPr>
          <p:cNvPr id="2053" name="Picture 5" descr="C:\Documents and Settings\Usuario\Local Settings\Temporary Internet Files\Content.IE5\09A385Y7\464px-Classic_alphabet_numbers_1_at_coloring-pages-for-kids-boys-dotcom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428868"/>
            <a:ext cx="642942" cy="831391"/>
          </a:xfrm>
          <a:prstGeom prst="rect">
            <a:avLst/>
          </a:prstGeom>
          <a:noFill/>
        </p:spPr>
      </p:pic>
      <p:pic>
        <p:nvPicPr>
          <p:cNvPr id="2054" name="Picture 6" descr="C:\Documents and Settings\Usuario\Local Settings\Temporary Internet Files\Content.IE5\75XY48BE\464px-Classic_alphabet_numbers_2_at_coloring-pages-for-kids-boys-dotcom.svg[1].pn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28596" y="3571876"/>
            <a:ext cx="773420" cy="1000112"/>
          </a:xfrm>
          <a:prstGeom prst="rect">
            <a:avLst/>
          </a:prstGeom>
          <a:noFill/>
        </p:spPr>
      </p:pic>
      <p:pic>
        <p:nvPicPr>
          <p:cNvPr id="2055" name="Picture 7" descr="C:\Documents and Settings\Usuario\Local Settings\Temporary Internet Files\Content.IE5\09A385Y7\number3ss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4929198"/>
            <a:ext cx="733361" cy="100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uario\Local Settings\Temporary Internet Files\Content.IE5\75XY48BE\Drawing_of_human_hand_representing_number_3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1897973" cy="27051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s-MX" dirty="0" smtClean="0">
                <a:latin typeface="Corbel" pitchFamily="34" charset="0"/>
              </a:rPr>
              <a:t>Comité de transparencia </a:t>
            </a:r>
            <a:endParaRPr lang="es-MX" dirty="0">
              <a:latin typeface="Corbe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29642" cy="4873752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>
              <a:buNone/>
            </a:pPr>
            <a:endParaRPr lang="es-MX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s-MX" dirty="0" smtClean="0">
                <a:latin typeface="Corbel" pitchFamily="34" charset="0"/>
              </a:rPr>
              <a:t>Esta integrado por                                   miembros  con voz y voto y un Secretario Técnico                             con voz pero sin voto.</a:t>
            </a:r>
          </a:p>
          <a:p>
            <a:pPr algn="just">
              <a:buNone/>
            </a:pPr>
            <a:endParaRPr lang="es-MX" b="1" i="1" dirty="0" smtClean="0">
              <a:latin typeface="Corbel" pitchFamily="34" charset="0"/>
            </a:endParaRPr>
          </a:p>
          <a:p>
            <a:pPr algn="just">
              <a:buNone/>
            </a:pPr>
            <a:endParaRPr lang="es-MX" b="1" i="1" dirty="0" smtClean="0">
              <a:latin typeface="Corbel" pitchFamily="34" charset="0"/>
            </a:endParaRPr>
          </a:p>
          <a:p>
            <a:pPr algn="just">
              <a:buNone/>
            </a:pPr>
            <a:r>
              <a:rPr lang="es-MX" b="1" i="1" dirty="0" smtClean="0">
                <a:latin typeface="Corbel" pitchFamily="34" charset="0"/>
              </a:rPr>
              <a:t>(Art.11)</a:t>
            </a:r>
          </a:p>
        </p:txBody>
      </p:sp>
      <p:pic>
        <p:nvPicPr>
          <p:cNvPr id="4" name="Picture 2" descr="http://www.uniradioserver.com/media/news_thumbs/201606/20160601145526_1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929306"/>
            <a:ext cx="1857355" cy="928694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1999</TotalTime>
  <Words>2254</Words>
  <Application>Microsoft Office PowerPoint</Application>
  <PresentationFormat>On-screen Show (4:3)</PresentationFormat>
  <Paragraphs>231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Calibri</vt:lpstr>
      <vt:lpstr>Century Schoolbook</vt:lpstr>
      <vt:lpstr>Corbel</vt:lpstr>
      <vt:lpstr>Times New Roman</vt:lpstr>
      <vt:lpstr>Wingdings</vt:lpstr>
      <vt:lpstr>Wingdings 2</vt:lpstr>
      <vt:lpstr>Mirador</vt:lpstr>
      <vt:lpstr>Reglamento de Transparencia y Acceso a la información pública del Instituto Estatal Electoral de Baja California    24 de agosto de 2016 </vt:lpstr>
      <vt:lpstr>Aspectos Generales </vt:lpstr>
      <vt:lpstr>PowerPoint Presentation</vt:lpstr>
      <vt:lpstr> para Quién es el  reglamento</vt:lpstr>
      <vt:lpstr>Principios rectores</vt:lpstr>
      <vt:lpstr>ÓRGANOS DE TRANSPARENCIA</vt:lpstr>
      <vt:lpstr>GRUPO DE TRABAJO DE TRANSPARENCIA </vt:lpstr>
      <vt:lpstr>Atribuciones </vt:lpstr>
      <vt:lpstr>Comité de transparencia </vt:lpstr>
      <vt:lpstr>PowerPoint Presentation</vt:lpstr>
      <vt:lpstr>Principales atribuciones</vt:lpstr>
      <vt:lpstr>PowerPoint Presentation</vt:lpstr>
      <vt:lpstr>SESIONES </vt:lpstr>
      <vt:lpstr>PowerPoint Presentation</vt:lpstr>
      <vt:lpstr>  Unidad de</vt:lpstr>
      <vt:lpstr>Principales Atribuciones </vt:lpstr>
      <vt:lpstr>PowerPoint Presentation</vt:lpstr>
      <vt:lpstr>ÁREA administrativa</vt:lpstr>
      <vt:lpstr>RESPONSABILIDADES</vt:lpstr>
      <vt:lpstr>PowerPoint Presentation</vt:lpstr>
      <vt:lpstr>Información pública de oficio </vt:lpstr>
      <vt:lpstr>Procedimientos   Enlace de transparencia</vt:lpstr>
      <vt:lpstr>Enlace de transparencia</vt:lpstr>
      <vt:lpstr>Funciones de los enlaces de transparencia</vt:lpstr>
      <vt:lpstr>Acceso a la  información pública </vt:lpstr>
      <vt:lpstr>Solicitud de Información</vt:lpstr>
      <vt:lpstr>entrega de la información</vt:lpstr>
      <vt:lpstr>PowerPoint Presentation</vt:lpstr>
      <vt:lpstr>PowerPoint Presentation</vt:lpstr>
      <vt:lpstr>PowerPoint Presentation</vt:lpstr>
      <vt:lpstr>Ampliación del plazo para dar respuesta  a una solicitud</vt:lpstr>
      <vt:lpstr>Solicitud de prórroga</vt:lpstr>
      <vt:lpstr>PowerPoint Presentation</vt:lpstr>
      <vt:lpstr>Información CLASIFICADA </vt:lpstr>
      <vt:lpstr>INFORMACIÓN CLASIFICADA </vt:lpstr>
      <vt:lpstr>Información reservada </vt:lpstr>
      <vt:lpstr>EL PROCESO DE CLASIFICACIÓN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ELABORACIÓN DE VERSIONES PÚBLICAS</vt:lpstr>
      <vt:lpstr>PowerPoint Presentation</vt:lpstr>
      <vt:lpstr>LEYENDA EN LOS DOCUMENTOS CLASIFICADOS</vt:lpstr>
      <vt:lpstr>PowerPoint Presentation</vt:lpstr>
      <vt:lpstr>INCOMPETENCIA</vt:lpstr>
      <vt:lpstr>Tipos de incompetencia </vt:lpstr>
      <vt:lpstr>PowerPoint Presentation</vt:lpstr>
      <vt:lpstr>PORTAL DE OBLIGACIONES DE TRANSPARENCIA y plataforma nacional de transparencia</vt:lpstr>
      <vt:lpstr>Información EN EL POT</vt:lpstr>
      <vt:lpstr>PowerPoint Presentation</vt:lpstr>
      <vt:lpstr>PowerPoint Presentation</vt:lpstr>
      <vt:lpstr>PowerPoint Presentation</vt:lpstr>
      <vt:lpstr>Plataforma Nacional de Transparencia</vt:lpstr>
      <vt:lpstr>INFOMEX</vt:lpstr>
      <vt:lpstr>EJEMPLOS SIPOT</vt:lpstr>
      <vt:lpstr>EJEMPLOS SIPOT</vt:lpstr>
      <vt:lpstr>EJEMPLOS SIPOT</vt:lpstr>
      <vt:lpstr>Metodología para la actualización de la IPO</vt:lpstr>
      <vt:lpstr>Ejemplo de formato</vt:lpstr>
      <vt:lpstr>Gracias por su atención transparencia@ieebc.mx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Transparencia y Acceso a la información pública del Instituto Estatal Electoral de Baja California</dc:title>
  <dc:creator>vostro</dc:creator>
  <cp:lastModifiedBy>Mario Malo</cp:lastModifiedBy>
  <cp:revision>179</cp:revision>
  <dcterms:created xsi:type="dcterms:W3CDTF">2016-08-02T16:01:13Z</dcterms:created>
  <dcterms:modified xsi:type="dcterms:W3CDTF">2016-08-24T16:47:21Z</dcterms:modified>
</cp:coreProperties>
</file>